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Arimo Bold" panose="020B0604020202020204" charset="0"/>
      <p:regular r:id="rId19"/>
    </p:embeddedFon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265760"/>
            <a:ext cx="9445526" cy="2105857"/>
            <a:chOff x="0" y="-28575"/>
            <a:chExt cx="12594035" cy="2807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20540" cy="2779235"/>
            </a:xfrm>
            <a:custGeom>
              <a:avLst/>
              <a:gdLst/>
              <a:ahLst/>
              <a:cxnLst/>
              <a:rect l="l" t="t" r="r" b="b"/>
              <a:pathLst>
                <a:path w="12020540" h="2779235">
                  <a:moveTo>
                    <a:pt x="0" y="0"/>
                  </a:moveTo>
                  <a:lnTo>
                    <a:pt x="12020540" y="0"/>
                  </a:lnTo>
                  <a:lnTo>
                    <a:pt x="12020540" y="2779235"/>
                  </a:lnTo>
                  <a:lnTo>
                    <a:pt x="0" y="2779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594035" cy="28078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Clustering Wiki-Art using Self-Organizing Maps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370314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Explore our AI project: clustering the Wikiart dataset using Self-Organizing Maps. Discover hidden patterns and relationships between artistic styles. We'll showcase the methodology and results. This project presents a novel approach to art analysis.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7475" y="7520136"/>
            <a:ext cx="463154" cy="463154"/>
            <a:chOff x="0" y="0"/>
            <a:chExt cx="617538" cy="6175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8608" y="1028700"/>
            <a:ext cx="9269909" cy="1714500"/>
            <a:chOff x="0" y="0"/>
            <a:chExt cx="12359878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359878" cy="2343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SOM Training: Euclidean Distance &amp; BMU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65674" y="3206056"/>
            <a:ext cx="38100" cy="6284714"/>
            <a:chOff x="0" y="0"/>
            <a:chExt cx="50800" cy="8379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" cy="8379587"/>
            </a:xfrm>
            <a:custGeom>
              <a:avLst/>
              <a:gdLst/>
              <a:ahLst/>
              <a:cxnLst/>
              <a:rect l="l" t="t" r="r" b="b"/>
              <a:pathLst>
                <a:path w="50800" h="8379587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354187"/>
                  </a:lnTo>
                  <a:cubicBezTo>
                    <a:pt x="50800" y="8368157"/>
                    <a:pt x="39370" y="8379587"/>
                    <a:pt x="25400" y="8379587"/>
                  </a:cubicBezTo>
                  <a:cubicBezTo>
                    <a:pt x="11430" y="8379587"/>
                    <a:pt x="0" y="8368157"/>
                    <a:pt x="0" y="8354187"/>
                  </a:cubicBezTo>
                  <a:close/>
                </a:path>
              </a:pathLst>
            </a:custGeom>
            <a:solidFill>
              <a:srgbClr val="000000">
                <a:alpha val="549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174717" y="3881140"/>
            <a:ext cx="925711" cy="38100"/>
            <a:chOff x="0" y="0"/>
            <a:chExt cx="1234282" cy="50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4313" cy="50800"/>
            </a:xfrm>
            <a:custGeom>
              <a:avLst/>
              <a:gdLst/>
              <a:ahLst/>
              <a:cxnLst/>
              <a:rect l="l" t="t" r="r" b="b"/>
              <a:pathLst>
                <a:path w="123431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08913" y="0"/>
                  </a:lnTo>
                  <a:cubicBezTo>
                    <a:pt x="1222883" y="0"/>
                    <a:pt x="1234313" y="11430"/>
                    <a:pt x="1234313" y="25400"/>
                  </a:cubicBezTo>
                  <a:cubicBezTo>
                    <a:pt x="1234313" y="39370"/>
                    <a:pt x="1222883" y="50800"/>
                    <a:pt x="120891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499483" y="3534072"/>
            <a:ext cx="732384" cy="732384"/>
            <a:chOff x="0" y="0"/>
            <a:chExt cx="976512" cy="976512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76503" cy="976630"/>
            </a:xfrm>
            <a:custGeom>
              <a:avLst/>
              <a:gdLst/>
              <a:ahLst/>
              <a:cxnLst/>
              <a:rect l="l" t="t" r="r" b="b"/>
              <a:pathLst>
                <a:path w="976503" h="976630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659919" y="3643015"/>
            <a:ext cx="411361" cy="514350"/>
            <a:chOff x="0" y="0"/>
            <a:chExt cx="548482" cy="685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482" cy="685800"/>
            </a:xfrm>
            <a:custGeom>
              <a:avLst/>
              <a:gdLst/>
              <a:ahLst/>
              <a:cxnLst/>
              <a:rect l="l" t="t" r="r" b="b"/>
              <a:pathLst>
                <a:path w="548482" h="685800">
                  <a:moveTo>
                    <a:pt x="0" y="0"/>
                  </a:moveTo>
                  <a:lnTo>
                    <a:pt x="548482" y="0"/>
                  </a:lnTo>
                  <a:lnTo>
                    <a:pt x="54848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548482" cy="647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87"/>
                </a:lnSpc>
              </a:pPr>
              <a:r>
                <a:rPr lang="en-US" sz="3187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08724" y="3514576"/>
            <a:ext cx="3429000" cy="428625"/>
            <a:chOff x="0" y="0"/>
            <a:chExt cx="4572000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Iterative Process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08724" y="4128344"/>
            <a:ext cx="7379791" cy="493811"/>
            <a:chOff x="0" y="0"/>
            <a:chExt cx="9839722" cy="6584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39722" cy="658415"/>
            </a:xfrm>
            <a:custGeom>
              <a:avLst/>
              <a:gdLst/>
              <a:ahLst/>
              <a:cxnLst/>
              <a:rect l="l" t="t" r="r" b="b"/>
              <a:pathLst>
                <a:path w="9839722" h="658415">
                  <a:moveTo>
                    <a:pt x="0" y="0"/>
                  </a:moveTo>
                  <a:lnTo>
                    <a:pt x="9839722" y="0"/>
                  </a:lnTo>
                  <a:lnTo>
                    <a:pt x="9839722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9839722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Epochs and Learning Rate decay over time.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174717" y="5914281"/>
            <a:ext cx="925711" cy="38100"/>
            <a:chOff x="0" y="0"/>
            <a:chExt cx="1234282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4313" cy="50800"/>
            </a:xfrm>
            <a:custGeom>
              <a:avLst/>
              <a:gdLst/>
              <a:ahLst/>
              <a:cxnLst/>
              <a:rect l="l" t="t" r="r" b="b"/>
              <a:pathLst>
                <a:path w="123431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08913" y="0"/>
                  </a:lnTo>
                  <a:cubicBezTo>
                    <a:pt x="1222883" y="0"/>
                    <a:pt x="1234313" y="11430"/>
                    <a:pt x="1234313" y="25400"/>
                  </a:cubicBezTo>
                  <a:cubicBezTo>
                    <a:pt x="1234313" y="39370"/>
                    <a:pt x="1222883" y="50800"/>
                    <a:pt x="120891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499483" y="5567214"/>
            <a:ext cx="732384" cy="732384"/>
            <a:chOff x="0" y="0"/>
            <a:chExt cx="976512" cy="976512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976503" cy="976630"/>
            </a:xfrm>
            <a:custGeom>
              <a:avLst/>
              <a:gdLst/>
              <a:ahLst/>
              <a:cxnLst/>
              <a:rect l="l" t="t" r="r" b="b"/>
              <a:pathLst>
                <a:path w="976503" h="976630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659919" y="5676156"/>
            <a:ext cx="411361" cy="514350"/>
            <a:chOff x="0" y="0"/>
            <a:chExt cx="548482" cy="685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8482" cy="685800"/>
            </a:xfrm>
            <a:custGeom>
              <a:avLst/>
              <a:gdLst/>
              <a:ahLst/>
              <a:cxnLst/>
              <a:rect l="l" t="t" r="r" b="b"/>
              <a:pathLst>
                <a:path w="548482" h="685800">
                  <a:moveTo>
                    <a:pt x="0" y="0"/>
                  </a:moveTo>
                  <a:lnTo>
                    <a:pt x="548482" y="0"/>
                  </a:lnTo>
                  <a:lnTo>
                    <a:pt x="54848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38100"/>
              <a:ext cx="548482" cy="647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87"/>
                </a:lnSpc>
              </a:pPr>
              <a:r>
                <a:rPr lang="en-US" sz="3187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408724" y="5547718"/>
            <a:ext cx="3429000" cy="428625"/>
            <a:chOff x="0" y="0"/>
            <a:chExt cx="4572000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Euclidean Distance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408724" y="6161485"/>
            <a:ext cx="7379791" cy="987624"/>
            <a:chOff x="0" y="0"/>
            <a:chExt cx="9839722" cy="13168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839722" cy="1316832"/>
            </a:xfrm>
            <a:custGeom>
              <a:avLst/>
              <a:gdLst/>
              <a:ahLst/>
              <a:cxnLst/>
              <a:rect l="l" t="t" r="r" b="b"/>
              <a:pathLst>
                <a:path w="9839722" h="1316832">
                  <a:moveTo>
                    <a:pt x="0" y="0"/>
                  </a:moveTo>
                  <a:lnTo>
                    <a:pt x="9839722" y="0"/>
                  </a:lnTo>
                  <a:lnTo>
                    <a:pt x="9839722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9839722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dirty="0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Formula: d(x, w) = sqrt(sum((xi - </a:t>
              </a:r>
              <a:r>
                <a:rPr lang="en-US" sz="2375" dirty="0" err="1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wi</a:t>
              </a:r>
              <a:r>
                <a:rPr lang="en-US" sz="2375" dirty="0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)^2)). x is input, w is weight of neuron.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174717" y="8441234"/>
            <a:ext cx="925711" cy="38100"/>
            <a:chOff x="0" y="0"/>
            <a:chExt cx="1234282" cy="50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34313" cy="50800"/>
            </a:xfrm>
            <a:custGeom>
              <a:avLst/>
              <a:gdLst/>
              <a:ahLst/>
              <a:cxnLst/>
              <a:rect l="l" t="t" r="r" b="b"/>
              <a:pathLst>
                <a:path w="123431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08913" y="0"/>
                  </a:lnTo>
                  <a:cubicBezTo>
                    <a:pt x="1222883" y="0"/>
                    <a:pt x="1234313" y="11430"/>
                    <a:pt x="1234313" y="25400"/>
                  </a:cubicBezTo>
                  <a:cubicBezTo>
                    <a:pt x="1234313" y="39370"/>
                    <a:pt x="1222883" y="50800"/>
                    <a:pt x="120891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4499483" y="8094166"/>
            <a:ext cx="732384" cy="732384"/>
            <a:chOff x="0" y="0"/>
            <a:chExt cx="976512" cy="976512"/>
          </a:xfrm>
        </p:grpSpPr>
        <p:sp>
          <p:nvSpPr>
            <p:cNvPr id="38" name="Freeform 38"/>
            <p:cNvSpPr/>
            <p:nvPr/>
          </p:nvSpPr>
          <p:spPr>
            <a:xfrm>
              <a:off x="25400" y="254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462915"/>
                  </a:moveTo>
                  <a:cubicBezTo>
                    <a:pt x="0" y="207264"/>
                    <a:pt x="207264" y="0"/>
                    <a:pt x="462915" y="0"/>
                  </a:cubicBezTo>
                  <a:cubicBezTo>
                    <a:pt x="718566" y="0"/>
                    <a:pt x="925703" y="207264"/>
                    <a:pt x="925703" y="462915"/>
                  </a:cubicBezTo>
                  <a:cubicBezTo>
                    <a:pt x="925703" y="718566"/>
                    <a:pt x="718439" y="925703"/>
                    <a:pt x="462915" y="925703"/>
                  </a:cubicBezTo>
                  <a:cubicBezTo>
                    <a:pt x="207391" y="925703"/>
                    <a:pt x="0" y="718439"/>
                    <a:pt x="0" y="46291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976503" cy="976630"/>
            </a:xfrm>
            <a:custGeom>
              <a:avLst/>
              <a:gdLst/>
              <a:ahLst/>
              <a:cxnLst/>
              <a:rect l="l" t="t" r="r" b="b"/>
              <a:pathLst>
                <a:path w="976503" h="976630">
                  <a:moveTo>
                    <a:pt x="0" y="488315"/>
                  </a:moveTo>
                  <a:cubicBezTo>
                    <a:pt x="0" y="218567"/>
                    <a:pt x="218567" y="0"/>
                    <a:pt x="488315" y="0"/>
                  </a:cubicBezTo>
                  <a:cubicBezTo>
                    <a:pt x="493014" y="0"/>
                    <a:pt x="497713" y="1397"/>
                    <a:pt x="501777" y="3810"/>
                  </a:cubicBezTo>
                  <a:lnTo>
                    <a:pt x="488315" y="25400"/>
                  </a:lnTo>
                  <a:lnTo>
                    <a:pt x="488315" y="0"/>
                  </a:lnTo>
                  <a:lnTo>
                    <a:pt x="488315" y="25400"/>
                  </a:lnTo>
                  <a:lnTo>
                    <a:pt x="488315" y="0"/>
                  </a:lnTo>
                  <a:cubicBezTo>
                    <a:pt x="757936" y="0"/>
                    <a:pt x="976503" y="218567"/>
                    <a:pt x="976503" y="488315"/>
                  </a:cubicBezTo>
                  <a:cubicBezTo>
                    <a:pt x="976503" y="499999"/>
                    <a:pt x="968629" y="510159"/>
                    <a:pt x="957326" y="512953"/>
                  </a:cubicBezTo>
                  <a:lnTo>
                    <a:pt x="951103" y="488315"/>
                  </a:lnTo>
                  <a:lnTo>
                    <a:pt x="976503" y="488315"/>
                  </a:lnTo>
                  <a:cubicBezTo>
                    <a:pt x="976503" y="757936"/>
                    <a:pt x="757936" y="976630"/>
                    <a:pt x="488188" y="976630"/>
                  </a:cubicBezTo>
                  <a:lnTo>
                    <a:pt x="488188" y="951230"/>
                  </a:lnTo>
                  <a:lnTo>
                    <a:pt x="488188" y="976630"/>
                  </a:lnTo>
                  <a:lnTo>
                    <a:pt x="488188" y="951230"/>
                  </a:lnTo>
                  <a:lnTo>
                    <a:pt x="488188" y="976630"/>
                  </a:lnTo>
                  <a:cubicBezTo>
                    <a:pt x="218567" y="976503"/>
                    <a:pt x="0" y="757936"/>
                    <a:pt x="0" y="488315"/>
                  </a:cubicBezTo>
                  <a:cubicBezTo>
                    <a:pt x="0" y="483616"/>
                    <a:pt x="1397" y="478917"/>
                    <a:pt x="3810" y="474853"/>
                  </a:cubicBezTo>
                  <a:lnTo>
                    <a:pt x="25400" y="488315"/>
                  </a:lnTo>
                  <a:lnTo>
                    <a:pt x="0" y="488315"/>
                  </a:lnTo>
                  <a:moveTo>
                    <a:pt x="50800" y="488315"/>
                  </a:moveTo>
                  <a:cubicBezTo>
                    <a:pt x="50800" y="493014"/>
                    <a:pt x="49403" y="497713"/>
                    <a:pt x="46990" y="501777"/>
                  </a:cubicBezTo>
                  <a:lnTo>
                    <a:pt x="25400" y="488315"/>
                  </a:lnTo>
                  <a:lnTo>
                    <a:pt x="50800" y="488315"/>
                  </a:lnTo>
                  <a:cubicBezTo>
                    <a:pt x="50800" y="729869"/>
                    <a:pt x="246634" y="925703"/>
                    <a:pt x="488315" y="925703"/>
                  </a:cubicBezTo>
                  <a:cubicBezTo>
                    <a:pt x="729996" y="925703"/>
                    <a:pt x="925703" y="729869"/>
                    <a:pt x="925703" y="488315"/>
                  </a:cubicBezTo>
                  <a:cubicBezTo>
                    <a:pt x="925703" y="476631"/>
                    <a:pt x="933577" y="466471"/>
                    <a:pt x="944880" y="463677"/>
                  </a:cubicBezTo>
                  <a:lnTo>
                    <a:pt x="951103" y="488315"/>
                  </a:lnTo>
                  <a:lnTo>
                    <a:pt x="925703" y="488315"/>
                  </a:lnTo>
                  <a:cubicBezTo>
                    <a:pt x="925703" y="246634"/>
                    <a:pt x="729869" y="50800"/>
                    <a:pt x="488315" y="50800"/>
                  </a:cubicBezTo>
                  <a:cubicBezTo>
                    <a:pt x="483616" y="50800"/>
                    <a:pt x="478917" y="49403"/>
                    <a:pt x="474853" y="46990"/>
                  </a:cubicBezTo>
                  <a:lnTo>
                    <a:pt x="488315" y="25400"/>
                  </a:lnTo>
                  <a:lnTo>
                    <a:pt x="488315" y="50800"/>
                  </a:lnTo>
                  <a:cubicBezTo>
                    <a:pt x="246634" y="50800"/>
                    <a:pt x="50800" y="246634"/>
                    <a:pt x="50800" y="48831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4659919" y="8203109"/>
            <a:ext cx="411361" cy="514350"/>
            <a:chOff x="0" y="0"/>
            <a:chExt cx="548482" cy="685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48482" cy="685800"/>
            </a:xfrm>
            <a:custGeom>
              <a:avLst/>
              <a:gdLst/>
              <a:ahLst/>
              <a:cxnLst/>
              <a:rect l="l" t="t" r="r" b="b"/>
              <a:pathLst>
                <a:path w="548482" h="685800">
                  <a:moveTo>
                    <a:pt x="0" y="0"/>
                  </a:moveTo>
                  <a:lnTo>
                    <a:pt x="548482" y="0"/>
                  </a:lnTo>
                  <a:lnTo>
                    <a:pt x="548482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38100"/>
              <a:ext cx="548482" cy="647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87"/>
                </a:lnSpc>
              </a:pPr>
              <a:r>
                <a:rPr lang="en-US" sz="3187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408724" y="8074669"/>
            <a:ext cx="4640276" cy="428626"/>
            <a:chOff x="0" y="-1"/>
            <a:chExt cx="6187034" cy="57150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64373" cy="571500"/>
            </a:xfrm>
            <a:custGeom>
              <a:avLst/>
              <a:gdLst/>
              <a:ahLst/>
              <a:cxnLst/>
              <a:rect l="l" t="t" r="r" b="b"/>
              <a:pathLst>
                <a:path w="5464373" h="571500">
                  <a:moveTo>
                    <a:pt x="0" y="0"/>
                  </a:moveTo>
                  <a:lnTo>
                    <a:pt x="5464373" y="0"/>
                  </a:lnTo>
                  <a:lnTo>
                    <a:pt x="5464373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"/>
              <a:ext cx="6187034" cy="5715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Best Matching Unit (BMU)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408724" y="8688437"/>
            <a:ext cx="7379791" cy="493811"/>
            <a:chOff x="0" y="0"/>
            <a:chExt cx="9839722" cy="65841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839722" cy="658415"/>
            </a:xfrm>
            <a:custGeom>
              <a:avLst/>
              <a:gdLst/>
              <a:ahLst/>
              <a:cxnLst/>
              <a:rect l="l" t="t" r="r" b="b"/>
              <a:pathLst>
                <a:path w="9839722" h="658415">
                  <a:moveTo>
                    <a:pt x="0" y="0"/>
                  </a:moveTo>
                  <a:lnTo>
                    <a:pt x="9839722" y="0"/>
                  </a:lnTo>
                  <a:lnTo>
                    <a:pt x="9839722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04775"/>
              <a:ext cx="9839722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Neuron with weight vector closest to the input.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9046" y="1028700"/>
            <a:ext cx="9269909" cy="1714500"/>
            <a:chOff x="0" y="0"/>
            <a:chExt cx="12359878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359878" cy="2343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SOM Training: Weight Update &amp; Neighborhood</a:t>
              </a:r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4509046" y="3206056"/>
            <a:ext cx="1543050" cy="1851571"/>
          </a:xfrm>
          <a:custGeom>
            <a:avLst/>
            <a:gdLst/>
            <a:ahLst/>
            <a:cxnLst/>
            <a:rect l="l" t="t" r="r" b="b"/>
            <a:pathLst>
              <a:path w="1543050" h="1851571">
                <a:moveTo>
                  <a:pt x="0" y="0"/>
                </a:moveTo>
                <a:lnTo>
                  <a:pt x="1543050" y="0"/>
                </a:lnTo>
                <a:lnTo>
                  <a:pt x="1543050" y="1851571"/>
                </a:lnTo>
                <a:lnTo>
                  <a:pt x="0" y="185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" r="-10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514951" y="3514576"/>
            <a:ext cx="3429000" cy="428625"/>
            <a:chOff x="0" y="0"/>
            <a:chExt cx="457200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Weight Update Rule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4951" y="4128344"/>
            <a:ext cx="7264004" cy="493811"/>
            <a:chOff x="0" y="0"/>
            <a:chExt cx="9685338" cy="6584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85338" cy="658415"/>
            </a:xfrm>
            <a:custGeom>
              <a:avLst/>
              <a:gdLst/>
              <a:ahLst/>
              <a:cxnLst/>
              <a:rect l="l" t="t" r="r" b="b"/>
              <a:pathLst>
                <a:path w="9685338" h="658415">
                  <a:moveTo>
                    <a:pt x="0" y="0"/>
                  </a:moveTo>
                  <a:lnTo>
                    <a:pt x="9685338" y="0"/>
                  </a:lnTo>
                  <a:lnTo>
                    <a:pt x="968533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685338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w_new = w_old + learning_rate * influence * (x - w_old)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4509046" y="5057626"/>
            <a:ext cx="1543050" cy="1851571"/>
          </a:xfrm>
          <a:custGeom>
            <a:avLst/>
            <a:gdLst/>
            <a:ahLst/>
            <a:cxnLst/>
            <a:rect l="l" t="t" r="r" b="b"/>
            <a:pathLst>
              <a:path w="1543050" h="1851571">
                <a:moveTo>
                  <a:pt x="0" y="0"/>
                </a:moveTo>
                <a:lnTo>
                  <a:pt x="1543050" y="0"/>
                </a:lnTo>
                <a:lnTo>
                  <a:pt x="1543050" y="1851572"/>
                </a:lnTo>
                <a:lnTo>
                  <a:pt x="0" y="1851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" r="-10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514951" y="5366148"/>
            <a:ext cx="3429000" cy="428625"/>
            <a:chOff x="0" y="0"/>
            <a:chExt cx="4572000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Learning rate decay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14951" y="5979915"/>
            <a:ext cx="7264004" cy="493811"/>
            <a:chOff x="0" y="0"/>
            <a:chExt cx="9685338" cy="658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85338" cy="658415"/>
            </a:xfrm>
            <a:custGeom>
              <a:avLst/>
              <a:gdLst/>
              <a:ahLst/>
              <a:cxnLst/>
              <a:rect l="l" t="t" r="r" b="b"/>
              <a:pathLst>
                <a:path w="9685338" h="658415">
                  <a:moveTo>
                    <a:pt x="0" y="0"/>
                  </a:moveTo>
                  <a:lnTo>
                    <a:pt x="9685338" y="0"/>
                  </a:lnTo>
                  <a:lnTo>
                    <a:pt x="968533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9685338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alpha(t) = alpha_0 * exp(-t / tau)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4509046" y="6909198"/>
            <a:ext cx="1543050" cy="1851571"/>
          </a:xfrm>
          <a:custGeom>
            <a:avLst/>
            <a:gdLst/>
            <a:ahLst/>
            <a:cxnLst/>
            <a:rect l="l" t="t" r="r" b="b"/>
            <a:pathLst>
              <a:path w="1543050" h="1851571">
                <a:moveTo>
                  <a:pt x="0" y="0"/>
                </a:moveTo>
                <a:lnTo>
                  <a:pt x="1543050" y="0"/>
                </a:lnTo>
                <a:lnTo>
                  <a:pt x="1543050" y="1851571"/>
                </a:lnTo>
                <a:lnTo>
                  <a:pt x="0" y="185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" r="-100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514950" y="7196289"/>
            <a:ext cx="4305449" cy="450055"/>
            <a:chOff x="0" y="0"/>
            <a:chExt cx="5074443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74443" cy="571500"/>
            </a:xfrm>
            <a:custGeom>
              <a:avLst/>
              <a:gdLst/>
              <a:ahLst/>
              <a:cxnLst/>
              <a:rect l="l" t="t" r="r" b="b"/>
              <a:pathLst>
                <a:path w="5074443" h="571500">
                  <a:moveTo>
                    <a:pt x="0" y="0"/>
                  </a:moveTo>
                  <a:lnTo>
                    <a:pt x="5074443" y="0"/>
                  </a:lnTo>
                  <a:lnTo>
                    <a:pt x="5074443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074443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Neighborhood Function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14951" y="7831485"/>
            <a:ext cx="7264004" cy="493811"/>
            <a:chOff x="0" y="0"/>
            <a:chExt cx="9685338" cy="6584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685338" cy="658415"/>
            </a:xfrm>
            <a:custGeom>
              <a:avLst/>
              <a:gdLst/>
              <a:ahLst/>
              <a:cxnLst/>
              <a:rect l="l" t="t" r="r" b="b"/>
              <a:pathLst>
                <a:path w="9685338" h="658415">
                  <a:moveTo>
                    <a:pt x="0" y="0"/>
                  </a:moveTo>
                  <a:lnTo>
                    <a:pt x="9685338" y="0"/>
                  </a:lnTo>
                  <a:lnTo>
                    <a:pt x="968533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9685338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000000"/>
                  </a:solidFill>
                  <a:latin typeface="Barlow"/>
                  <a:ea typeface="Barlow"/>
                  <a:cs typeface="Barlow"/>
                  <a:sym typeface="Barlow"/>
                </a:rPr>
                <a:t>influence(d) = exp(-d^2 / (2 * sigma^2)).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4631" y="2283591"/>
            <a:ext cx="14898738" cy="5719817"/>
          </a:xfrm>
          <a:custGeom>
            <a:avLst/>
            <a:gdLst/>
            <a:ahLst/>
            <a:cxnLst/>
            <a:rect l="l" t="t" r="r" b="b"/>
            <a:pathLst>
              <a:path w="14898738" h="5719817">
                <a:moveTo>
                  <a:pt x="0" y="0"/>
                </a:moveTo>
                <a:lnTo>
                  <a:pt x="14898738" y="0"/>
                </a:lnTo>
                <a:lnTo>
                  <a:pt x="14898738" y="5719818"/>
                </a:lnTo>
                <a:lnTo>
                  <a:pt x="0" y="571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339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57800" y="723900"/>
            <a:ext cx="7123260" cy="1559691"/>
            <a:chOff x="-865520" y="-406400"/>
            <a:chExt cx="9497680" cy="2079589"/>
          </a:xfrm>
        </p:grpSpPr>
        <p:sp>
          <p:nvSpPr>
            <p:cNvPr id="4" name="Freeform 4"/>
            <p:cNvSpPr/>
            <p:nvPr/>
          </p:nvSpPr>
          <p:spPr>
            <a:xfrm>
              <a:off x="-865520" y="-406400"/>
              <a:ext cx="8632159" cy="1673189"/>
            </a:xfrm>
            <a:custGeom>
              <a:avLst/>
              <a:gdLst/>
              <a:ahLst/>
              <a:cxnLst/>
              <a:rect l="l" t="t" r="r" b="b"/>
              <a:pathLst>
                <a:path w="8632159" h="1673189">
                  <a:moveTo>
                    <a:pt x="0" y="0"/>
                  </a:moveTo>
                  <a:lnTo>
                    <a:pt x="8632159" y="0"/>
                  </a:lnTo>
                  <a:lnTo>
                    <a:pt x="8632159" y="1673189"/>
                  </a:lnTo>
                  <a:lnTo>
                    <a:pt x="0" y="1673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632160" cy="17303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Clustering Result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9B9D9-FDF1-33A8-6655-7F214DD5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38300"/>
            <a:ext cx="8534400" cy="8302801"/>
          </a:xfrm>
          <a:prstGeom prst="rect">
            <a:avLst/>
          </a:prstGeom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84DDA14E-5898-BBC6-EEF2-DC02427B4D97}"/>
              </a:ext>
            </a:extLst>
          </p:cNvPr>
          <p:cNvSpPr/>
          <p:nvPr/>
        </p:nvSpPr>
        <p:spPr>
          <a:xfrm>
            <a:off x="7277100" y="589149"/>
            <a:ext cx="3733800" cy="1254891"/>
          </a:xfrm>
          <a:custGeom>
            <a:avLst/>
            <a:gdLst/>
            <a:ahLst/>
            <a:cxnLst/>
            <a:rect l="l" t="t" r="r" b="b"/>
            <a:pathLst>
              <a:path w="8632159" h="1673189">
                <a:moveTo>
                  <a:pt x="0" y="0"/>
                </a:moveTo>
                <a:lnTo>
                  <a:pt x="8632159" y="0"/>
                </a:lnTo>
                <a:lnTo>
                  <a:pt x="8632159" y="1673189"/>
                </a:lnTo>
                <a:lnTo>
                  <a:pt x="0" y="167318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sz="5400" dirty="0"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U-Matrix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34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540DF00-10E9-8BA2-8974-874EE8BAE13B}"/>
              </a:ext>
            </a:extLst>
          </p:cNvPr>
          <p:cNvGrpSpPr/>
          <p:nvPr/>
        </p:nvGrpSpPr>
        <p:grpSpPr>
          <a:xfrm>
            <a:off x="4831636" y="723900"/>
            <a:ext cx="8624727" cy="1441042"/>
            <a:chOff x="0" y="0"/>
            <a:chExt cx="11499636" cy="192138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7EBA99D-47A7-9E5A-D9E6-A623854ED366}"/>
                </a:ext>
              </a:extLst>
            </p:cNvPr>
            <p:cNvSpPr/>
            <p:nvPr/>
          </p:nvSpPr>
          <p:spPr>
            <a:xfrm>
              <a:off x="0" y="0"/>
              <a:ext cx="11499635" cy="1452366"/>
            </a:xfrm>
            <a:custGeom>
              <a:avLst/>
              <a:gdLst/>
              <a:ahLst/>
              <a:cxnLst/>
              <a:rect l="l" t="t" r="r" b="b"/>
              <a:pathLst>
                <a:path w="11499635" h="1452366">
                  <a:moveTo>
                    <a:pt x="0" y="0"/>
                  </a:moveTo>
                  <a:lnTo>
                    <a:pt x="11499635" y="0"/>
                  </a:lnTo>
                  <a:lnTo>
                    <a:pt x="11499635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9B99520-198F-7645-59DE-EAF1AF61E3F5}"/>
                </a:ext>
              </a:extLst>
            </p:cNvPr>
            <p:cNvSpPr txBox="1"/>
            <p:nvPr/>
          </p:nvSpPr>
          <p:spPr>
            <a:xfrm>
              <a:off x="0" y="411872"/>
              <a:ext cx="11499636" cy="15095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Performance Metric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12E140-D34F-1CFC-B78D-E56076B4928C}"/>
              </a:ext>
            </a:extLst>
          </p:cNvPr>
          <p:cNvSpPr txBox="1"/>
          <p:nvPr/>
        </p:nvSpPr>
        <p:spPr>
          <a:xfrm>
            <a:off x="2628899" y="2373510"/>
            <a:ext cx="13030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b="1" dirty="0"/>
              <a:t>Topographic Error (TE) Metric</a:t>
            </a:r>
            <a:r>
              <a:rPr lang="en-US" sz="3200" dirty="0"/>
              <a:t> in </a:t>
            </a:r>
            <a:r>
              <a:rPr lang="en-US" sz="3200" b="1" dirty="0"/>
              <a:t>Self-Organizing Maps (SOM)</a:t>
            </a:r>
            <a:r>
              <a:rPr lang="en-US" sz="3200" dirty="0"/>
              <a:t> measures how well the map preserves the topology of the input space. It quantifies how often the </a:t>
            </a:r>
            <a:r>
              <a:rPr lang="en-US" sz="3200" b="1" dirty="0"/>
              <a:t>first-best (BMU)</a:t>
            </a:r>
            <a:r>
              <a:rPr lang="en-US" sz="3200" dirty="0"/>
              <a:t> and </a:t>
            </a:r>
            <a:r>
              <a:rPr lang="en-US" sz="3200" b="1" dirty="0"/>
              <a:t>second-best matching units</a:t>
            </a:r>
            <a:r>
              <a:rPr lang="en-US" sz="3200" dirty="0"/>
              <a:t> for an input are not adjacent on the SOM grid.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45FFF-E0A3-FD4D-35F9-B430BCCEA0D0}"/>
              </a:ext>
            </a:extLst>
          </p:cNvPr>
          <p:cNvSpPr txBox="1"/>
          <p:nvPr/>
        </p:nvSpPr>
        <p:spPr>
          <a:xfrm>
            <a:off x="7200899" y="4312503"/>
            <a:ext cx="3886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TE=N1​</a:t>
            </a:r>
            <a:r>
              <a:rPr lang="en-US" sz="4800" dirty="0" err="1"/>
              <a:t>i</a:t>
            </a:r>
            <a:r>
              <a:rPr lang="en-US" sz="4800" dirty="0"/>
              <a:t>=1∑N​</a:t>
            </a:r>
            <a:r>
              <a:rPr lang="en-US" sz="4800" dirty="0" err="1"/>
              <a:t>ei</a:t>
            </a:r>
            <a:r>
              <a:rPr lang="en-US" sz="4800" dirty="0"/>
              <a:t>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B39A-8431-9783-4E94-41AD0F89723C}"/>
              </a:ext>
            </a:extLst>
          </p:cNvPr>
          <p:cNvSpPr txBox="1"/>
          <p:nvPr/>
        </p:nvSpPr>
        <p:spPr>
          <a:xfrm>
            <a:off x="5029200" y="4912667"/>
            <a:ext cx="9144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N is the total number of input samples,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ei</a:t>
            </a:r>
            <a:r>
              <a:rPr lang="en-US" sz="2800" dirty="0"/>
              <a:t>=1, if the BMU and second BMU are not adjacent, otherwise </a:t>
            </a:r>
            <a:r>
              <a:rPr lang="en-US" sz="2800" dirty="0" err="1"/>
              <a:t>ei</a:t>
            </a:r>
            <a:r>
              <a:rPr lang="en-US" sz="2800" dirty="0"/>
              <a:t>=0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C91B0-C869-78F3-E713-0691E6CB6896}"/>
              </a:ext>
            </a:extLst>
          </p:cNvPr>
          <p:cNvSpPr txBox="1"/>
          <p:nvPr/>
        </p:nvSpPr>
        <p:spPr>
          <a:xfrm>
            <a:off x="4831636" y="6728549"/>
            <a:ext cx="71317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TE =0, good topology preservation,</a:t>
            </a:r>
          </a:p>
          <a:p>
            <a:r>
              <a:rPr lang="en-US" sz="2800" dirty="0"/>
              <a:t>TE=1, distorted map, poor topology preservation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DF3FAC-B595-8E3B-AE1B-F61F21C7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62" y="8328988"/>
            <a:ext cx="10518473" cy="13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1637" y="1028700"/>
            <a:ext cx="8624727" cy="1089275"/>
            <a:chOff x="0" y="0"/>
            <a:chExt cx="11499636" cy="1452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9635" cy="1452366"/>
            </a:xfrm>
            <a:custGeom>
              <a:avLst/>
              <a:gdLst/>
              <a:ahLst/>
              <a:cxnLst/>
              <a:rect l="l" t="t" r="r" b="b"/>
              <a:pathLst>
                <a:path w="11499635" h="1452366">
                  <a:moveTo>
                    <a:pt x="0" y="0"/>
                  </a:moveTo>
                  <a:lnTo>
                    <a:pt x="11499635" y="0"/>
                  </a:lnTo>
                  <a:lnTo>
                    <a:pt x="11499635" y="1452366"/>
                  </a:lnTo>
                  <a:lnTo>
                    <a:pt x="0" y="145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499636" cy="1509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Testing On Other Datasets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735360" y="2622309"/>
            <a:ext cx="8817280" cy="5042382"/>
          </a:xfrm>
          <a:custGeom>
            <a:avLst/>
            <a:gdLst/>
            <a:ahLst/>
            <a:cxnLst/>
            <a:rect l="l" t="t" r="r" b="b"/>
            <a:pathLst>
              <a:path w="8817280" h="5042382">
                <a:moveTo>
                  <a:pt x="0" y="0"/>
                </a:moveTo>
                <a:lnTo>
                  <a:pt x="8817280" y="0"/>
                </a:lnTo>
                <a:lnTo>
                  <a:pt x="8817280" y="5042382"/>
                </a:lnTo>
                <a:lnTo>
                  <a:pt x="0" y="504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1961" y="733871"/>
            <a:ext cx="9566076" cy="1664196"/>
            <a:chOff x="0" y="0"/>
            <a:chExt cx="12754768" cy="22189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4769" cy="2218928"/>
            </a:xfrm>
            <a:custGeom>
              <a:avLst/>
              <a:gdLst/>
              <a:ahLst/>
              <a:cxnLst/>
              <a:rect l="l" t="t" r="r" b="b"/>
              <a:pathLst>
                <a:path w="12754769" h="2218928">
                  <a:moveTo>
                    <a:pt x="0" y="0"/>
                  </a:moveTo>
                  <a:lnTo>
                    <a:pt x="12754769" y="0"/>
                  </a:lnTo>
                  <a:lnTo>
                    <a:pt x="12754769" y="2218928"/>
                  </a:lnTo>
                  <a:lnTo>
                    <a:pt x="0" y="2218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754768" cy="22475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Discussion: Insights and Applications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1404" y="2797374"/>
            <a:ext cx="28575" cy="5178326"/>
            <a:chOff x="0" y="0"/>
            <a:chExt cx="38100" cy="69044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00" cy="6904482"/>
            </a:xfrm>
            <a:custGeom>
              <a:avLst/>
              <a:gdLst/>
              <a:ahLst/>
              <a:cxnLst/>
              <a:rect l="l" t="t" r="r" b="b"/>
              <a:pathLst>
                <a:path w="38100" h="690448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885432"/>
                  </a:lnTo>
                  <a:cubicBezTo>
                    <a:pt x="38100" y="6895973"/>
                    <a:pt x="29591" y="6904482"/>
                    <a:pt x="19050" y="6904482"/>
                  </a:cubicBezTo>
                  <a:cubicBezTo>
                    <a:pt x="8509" y="6904482"/>
                    <a:pt x="0" y="6895973"/>
                    <a:pt x="0" y="6885432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02345" y="3381970"/>
            <a:ext cx="798760" cy="28575"/>
            <a:chOff x="0" y="0"/>
            <a:chExt cx="1065013" cy="38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5022" cy="38100"/>
            </a:xfrm>
            <a:custGeom>
              <a:avLst/>
              <a:gdLst/>
              <a:ahLst/>
              <a:cxnLst/>
              <a:rect l="l" t="t" r="r" b="b"/>
              <a:pathLst>
                <a:path w="10650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5972" y="0"/>
                  </a:lnTo>
                  <a:cubicBezTo>
                    <a:pt x="1056513" y="0"/>
                    <a:pt x="1065022" y="8509"/>
                    <a:pt x="1065022" y="19050"/>
                  </a:cubicBezTo>
                  <a:cubicBezTo>
                    <a:pt x="1065022" y="29591"/>
                    <a:pt x="1056513" y="38100"/>
                    <a:pt x="10459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27125" y="3092054"/>
            <a:ext cx="608559" cy="608559"/>
            <a:chOff x="0" y="0"/>
            <a:chExt cx="811412" cy="81141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98703" cy="798703"/>
            </a:xfrm>
            <a:custGeom>
              <a:avLst/>
              <a:gdLst/>
              <a:ahLst/>
              <a:cxnLst/>
              <a:rect l="l" t="t" r="r" b="b"/>
              <a:pathLst>
                <a:path w="798703" h="798703">
                  <a:moveTo>
                    <a:pt x="0" y="149098"/>
                  </a:moveTo>
                  <a:cubicBezTo>
                    <a:pt x="0" y="66802"/>
                    <a:pt x="66802" y="0"/>
                    <a:pt x="149098" y="0"/>
                  </a:cubicBezTo>
                  <a:lnTo>
                    <a:pt x="649605" y="0"/>
                  </a:lnTo>
                  <a:cubicBezTo>
                    <a:pt x="731901" y="0"/>
                    <a:pt x="798703" y="66802"/>
                    <a:pt x="798703" y="149098"/>
                  </a:cubicBezTo>
                  <a:lnTo>
                    <a:pt x="798703" y="649605"/>
                  </a:lnTo>
                  <a:cubicBezTo>
                    <a:pt x="798703" y="731901"/>
                    <a:pt x="731901" y="798703"/>
                    <a:pt x="649605" y="798703"/>
                  </a:cubicBezTo>
                  <a:lnTo>
                    <a:pt x="149098" y="798703"/>
                  </a:lnTo>
                  <a:cubicBezTo>
                    <a:pt x="66802" y="798703"/>
                    <a:pt x="0" y="731901"/>
                    <a:pt x="0" y="649605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11403" cy="811403"/>
            </a:xfrm>
            <a:custGeom>
              <a:avLst/>
              <a:gdLst/>
              <a:ahLst/>
              <a:cxnLst/>
              <a:rect l="l" t="t" r="r" b="b"/>
              <a:pathLst>
                <a:path w="811403" h="811403">
                  <a:moveTo>
                    <a:pt x="0" y="155448"/>
                  </a:moveTo>
                  <a:cubicBezTo>
                    <a:pt x="0" y="69596"/>
                    <a:pt x="69596" y="0"/>
                    <a:pt x="155448" y="0"/>
                  </a:cubicBezTo>
                  <a:lnTo>
                    <a:pt x="655955" y="0"/>
                  </a:lnTo>
                  <a:lnTo>
                    <a:pt x="655955" y="6350"/>
                  </a:lnTo>
                  <a:lnTo>
                    <a:pt x="655955" y="0"/>
                  </a:lnTo>
                  <a:cubicBezTo>
                    <a:pt x="741807" y="0"/>
                    <a:pt x="811403" y="69596"/>
                    <a:pt x="811403" y="155448"/>
                  </a:cubicBezTo>
                  <a:lnTo>
                    <a:pt x="805053" y="155448"/>
                  </a:lnTo>
                  <a:lnTo>
                    <a:pt x="811403" y="155448"/>
                  </a:lnTo>
                  <a:lnTo>
                    <a:pt x="811403" y="655955"/>
                  </a:lnTo>
                  <a:lnTo>
                    <a:pt x="805053" y="655955"/>
                  </a:lnTo>
                  <a:lnTo>
                    <a:pt x="811403" y="655955"/>
                  </a:lnTo>
                  <a:cubicBezTo>
                    <a:pt x="811403" y="741807"/>
                    <a:pt x="741807" y="811403"/>
                    <a:pt x="655955" y="811403"/>
                  </a:cubicBezTo>
                  <a:lnTo>
                    <a:pt x="655955" y="805053"/>
                  </a:lnTo>
                  <a:lnTo>
                    <a:pt x="655955" y="811403"/>
                  </a:lnTo>
                  <a:lnTo>
                    <a:pt x="155448" y="811403"/>
                  </a:lnTo>
                  <a:lnTo>
                    <a:pt x="155448" y="805053"/>
                  </a:lnTo>
                  <a:lnTo>
                    <a:pt x="155448" y="811403"/>
                  </a:lnTo>
                  <a:cubicBezTo>
                    <a:pt x="69596" y="811403"/>
                    <a:pt x="0" y="741807"/>
                    <a:pt x="0" y="655955"/>
                  </a:cubicBezTo>
                  <a:lnTo>
                    <a:pt x="0" y="155448"/>
                  </a:lnTo>
                  <a:lnTo>
                    <a:pt x="6350" y="155448"/>
                  </a:lnTo>
                  <a:lnTo>
                    <a:pt x="0" y="155448"/>
                  </a:lnTo>
                  <a:moveTo>
                    <a:pt x="12700" y="155448"/>
                  </a:moveTo>
                  <a:lnTo>
                    <a:pt x="12700" y="655955"/>
                  </a:lnTo>
                  <a:lnTo>
                    <a:pt x="6350" y="655955"/>
                  </a:lnTo>
                  <a:lnTo>
                    <a:pt x="12700" y="655955"/>
                  </a:lnTo>
                  <a:cubicBezTo>
                    <a:pt x="12700" y="734822"/>
                    <a:pt x="76581" y="798703"/>
                    <a:pt x="155448" y="798703"/>
                  </a:cubicBezTo>
                  <a:lnTo>
                    <a:pt x="655955" y="798703"/>
                  </a:lnTo>
                  <a:cubicBezTo>
                    <a:pt x="734822" y="798703"/>
                    <a:pt x="798703" y="734822"/>
                    <a:pt x="798703" y="655955"/>
                  </a:cubicBezTo>
                  <a:lnTo>
                    <a:pt x="798703" y="155448"/>
                  </a:lnTo>
                  <a:cubicBezTo>
                    <a:pt x="798703" y="76581"/>
                    <a:pt x="734822" y="12700"/>
                    <a:pt x="655955" y="12700"/>
                  </a:cubicBezTo>
                  <a:lnTo>
                    <a:pt x="155448" y="12700"/>
                  </a:lnTo>
                  <a:lnTo>
                    <a:pt x="155448" y="6350"/>
                  </a:lnTo>
                  <a:lnTo>
                    <a:pt x="155448" y="12700"/>
                  </a:lnTo>
                  <a:cubicBezTo>
                    <a:pt x="76581" y="12700"/>
                    <a:pt x="12700" y="76581"/>
                    <a:pt x="12700" y="155448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31676" y="3146672"/>
            <a:ext cx="399306" cy="499170"/>
            <a:chOff x="0" y="0"/>
            <a:chExt cx="532408" cy="6655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2408" cy="665560"/>
            </a:xfrm>
            <a:custGeom>
              <a:avLst/>
              <a:gdLst/>
              <a:ahLst/>
              <a:cxnLst/>
              <a:rect l="l" t="t" r="r" b="b"/>
              <a:pathLst>
                <a:path w="532408" h="665560">
                  <a:moveTo>
                    <a:pt x="0" y="0"/>
                  </a:moveTo>
                  <a:lnTo>
                    <a:pt x="532408" y="0"/>
                  </a:lnTo>
                  <a:lnTo>
                    <a:pt x="532408" y="665560"/>
                  </a:lnTo>
                  <a:lnTo>
                    <a:pt x="0" y="665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532408" cy="608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62820" y="3063627"/>
            <a:ext cx="3328393" cy="415975"/>
            <a:chOff x="0" y="0"/>
            <a:chExt cx="4437857" cy="5546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37857" cy="554633"/>
            </a:xfrm>
            <a:custGeom>
              <a:avLst/>
              <a:gdLst/>
              <a:ahLst/>
              <a:cxnLst/>
              <a:rect l="l" t="t" r="r" b="b"/>
              <a:pathLst>
                <a:path w="4437857" h="554633">
                  <a:moveTo>
                    <a:pt x="0" y="0"/>
                  </a:moveTo>
                  <a:lnTo>
                    <a:pt x="4437857" y="0"/>
                  </a:lnTo>
                  <a:lnTo>
                    <a:pt x="4437857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437857" cy="5832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Insights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62820" y="3639294"/>
            <a:ext cx="7935217" cy="425946"/>
            <a:chOff x="0" y="0"/>
            <a:chExt cx="10580290" cy="5679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80290" cy="567928"/>
            </a:xfrm>
            <a:custGeom>
              <a:avLst/>
              <a:gdLst/>
              <a:ahLst/>
              <a:cxnLst/>
              <a:rect l="l" t="t" r="r" b="b"/>
              <a:pathLst>
                <a:path w="10580290" h="567928">
                  <a:moveTo>
                    <a:pt x="0" y="0"/>
                  </a:moveTo>
                  <a:lnTo>
                    <a:pt x="10580290" y="0"/>
                  </a:lnTo>
                  <a:lnTo>
                    <a:pt x="10580290" y="567928"/>
                  </a:lnTo>
                  <a:lnTo>
                    <a:pt x="0" y="567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0580290" cy="6536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The SOM effectively captured the underlying structure.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02345" y="5182344"/>
            <a:ext cx="798760" cy="28575"/>
            <a:chOff x="0" y="0"/>
            <a:chExt cx="1065013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5022" cy="38100"/>
            </a:xfrm>
            <a:custGeom>
              <a:avLst/>
              <a:gdLst/>
              <a:ahLst/>
              <a:cxnLst/>
              <a:rect l="l" t="t" r="r" b="b"/>
              <a:pathLst>
                <a:path w="10650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5972" y="0"/>
                  </a:lnTo>
                  <a:cubicBezTo>
                    <a:pt x="1056513" y="0"/>
                    <a:pt x="1065022" y="8509"/>
                    <a:pt x="1065022" y="19050"/>
                  </a:cubicBezTo>
                  <a:cubicBezTo>
                    <a:pt x="1065022" y="29591"/>
                    <a:pt x="1056513" y="38100"/>
                    <a:pt x="10459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27125" y="4892427"/>
            <a:ext cx="608559" cy="608559"/>
            <a:chOff x="0" y="0"/>
            <a:chExt cx="811412" cy="81141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798703" cy="798703"/>
            </a:xfrm>
            <a:custGeom>
              <a:avLst/>
              <a:gdLst/>
              <a:ahLst/>
              <a:cxnLst/>
              <a:rect l="l" t="t" r="r" b="b"/>
              <a:pathLst>
                <a:path w="798703" h="798703">
                  <a:moveTo>
                    <a:pt x="0" y="149098"/>
                  </a:moveTo>
                  <a:cubicBezTo>
                    <a:pt x="0" y="66802"/>
                    <a:pt x="66802" y="0"/>
                    <a:pt x="149098" y="0"/>
                  </a:cubicBezTo>
                  <a:lnTo>
                    <a:pt x="649605" y="0"/>
                  </a:lnTo>
                  <a:cubicBezTo>
                    <a:pt x="731901" y="0"/>
                    <a:pt x="798703" y="66802"/>
                    <a:pt x="798703" y="149098"/>
                  </a:cubicBezTo>
                  <a:lnTo>
                    <a:pt x="798703" y="649605"/>
                  </a:lnTo>
                  <a:cubicBezTo>
                    <a:pt x="798703" y="731901"/>
                    <a:pt x="731901" y="798703"/>
                    <a:pt x="649605" y="798703"/>
                  </a:cubicBezTo>
                  <a:lnTo>
                    <a:pt x="149098" y="798703"/>
                  </a:lnTo>
                  <a:cubicBezTo>
                    <a:pt x="66802" y="798703"/>
                    <a:pt x="0" y="731901"/>
                    <a:pt x="0" y="649605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11403" cy="811403"/>
            </a:xfrm>
            <a:custGeom>
              <a:avLst/>
              <a:gdLst/>
              <a:ahLst/>
              <a:cxnLst/>
              <a:rect l="l" t="t" r="r" b="b"/>
              <a:pathLst>
                <a:path w="811403" h="811403">
                  <a:moveTo>
                    <a:pt x="0" y="155448"/>
                  </a:moveTo>
                  <a:cubicBezTo>
                    <a:pt x="0" y="69596"/>
                    <a:pt x="69596" y="0"/>
                    <a:pt x="155448" y="0"/>
                  </a:cubicBezTo>
                  <a:lnTo>
                    <a:pt x="655955" y="0"/>
                  </a:lnTo>
                  <a:lnTo>
                    <a:pt x="655955" y="6350"/>
                  </a:lnTo>
                  <a:lnTo>
                    <a:pt x="655955" y="0"/>
                  </a:lnTo>
                  <a:cubicBezTo>
                    <a:pt x="741807" y="0"/>
                    <a:pt x="811403" y="69596"/>
                    <a:pt x="811403" y="155448"/>
                  </a:cubicBezTo>
                  <a:lnTo>
                    <a:pt x="805053" y="155448"/>
                  </a:lnTo>
                  <a:lnTo>
                    <a:pt x="811403" y="155448"/>
                  </a:lnTo>
                  <a:lnTo>
                    <a:pt x="811403" y="655955"/>
                  </a:lnTo>
                  <a:lnTo>
                    <a:pt x="805053" y="655955"/>
                  </a:lnTo>
                  <a:lnTo>
                    <a:pt x="811403" y="655955"/>
                  </a:lnTo>
                  <a:cubicBezTo>
                    <a:pt x="811403" y="741807"/>
                    <a:pt x="741807" y="811403"/>
                    <a:pt x="655955" y="811403"/>
                  </a:cubicBezTo>
                  <a:lnTo>
                    <a:pt x="655955" y="805053"/>
                  </a:lnTo>
                  <a:lnTo>
                    <a:pt x="655955" y="811403"/>
                  </a:lnTo>
                  <a:lnTo>
                    <a:pt x="155448" y="811403"/>
                  </a:lnTo>
                  <a:lnTo>
                    <a:pt x="155448" y="805053"/>
                  </a:lnTo>
                  <a:lnTo>
                    <a:pt x="155448" y="811403"/>
                  </a:lnTo>
                  <a:cubicBezTo>
                    <a:pt x="69596" y="811403"/>
                    <a:pt x="0" y="741807"/>
                    <a:pt x="0" y="655955"/>
                  </a:cubicBezTo>
                  <a:lnTo>
                    <a:pt x="0" y="155448"/>
                  </a:lnTo>
                  <a:lnTo>
                    <a:pt x="6350" y="155448"/>
                  </a:lnTo>
                  <a:lnTo>
                    <a:pt x="0" y="155448"/>
                  </a:lnTo>
                  <a:moveTo>
                    <a:pt x="12700" y="155448"/>
                  </a:moveTo>
                  <a:lnTo>
                    <a:pt x="12700" y="655955"/>
                  </a:lnTo>
                  <a:lnTo>
                    <a:pt x="6350" y="655955"/>
                  </a:lnTo>
                  <a:lnTo>
                    <a:pt x="12700" y="655955"/>
                  </a:lnTo>
                  <a:cubicBezTo>
                    <a:pt x="12700" y="734822"/>
                    <a:pt x="76581" y="798703"/>
                    <a:pt x="155448" y="798703"/>
                  </a:cubicBezTo>
                  <a:lnTo>
                    <a:pt x="655955" y="798703"/>
                  </a:lnTo>
                  <a:cubicBezTo>
                    <a:pt x="734822" y="798703"/>
                    <a:pt x="798703" y="734822"/>
                    <a:pt x="798703" y="655955"/>
                  </a:cubicBezTo>
                  <a:lnTo>
                    <a:pt x="798703" y="155448"/>
                  </a:lnTo>
                  <a:cubicBezTo>
                    <a:pt x="798703" y="76581"/>
                    <a:pt x="734822" y="12700"/>
                    <a:pt x="655955" y="12700"/>
                  </a:cubicBezTo>
                  <a:lnTo>
                    <a:pt x="155448" y="12700"/>
                  </a:lnTo>
                  <a:lnTo>
                    <a:pt x="155448" y="6350"/>
                  </a:lnTo>
                  <a:lnTo>
                    <a:pt x="155448" y="12700"/>
                  </a:lnTo>
                  <a:cubicBezTo>
                    <a:pt x="76581" y="12700"/>
                    <a:pt x="12700" y="76581"/>
                    <a:pt x="12700" y="155448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031676" y="4947048"/>
            <a:ext cx="399306" cy="499170"/>
            <a:chOff x="0" y="0"/>
            <a:chExt cx="532408" cy="6655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2408" cy="665560"/>
            </a:xfrm>
            <a:custGeom>
              <a:avLst/>
              <a:gdLst/>
              <a:ahLst/>
              <a:cxnLst/>
              <a:rect l="l" t="t" r="r" b="b"/>
              <a:pathLst>
                <a:path w="532408" h="665560">
                  <a:moveTo>
                    <a:pt x="0" y="0"/>
                  </a:moveTo>
                  <a:lnTo>
                    <a:pt x="532408" y="0"/>
                  </a:lnTo>
                  <a:lnTo>
                    <a:pt x="532408" y="665560"/>
                  </a:lnTo>
                  <a:lnTo>
                    <a:pt x="0" y="665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57150"/>
              <a:ext cx="532408" cy="608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562820" y="4864001"/>
            <a:ext cx="5200055" cy="415975"/>
            <a:chOff x="0" y="0"/>
            <a:chExt cx="6933407" cy="5546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33407" cy="554633"/>
            </a:xfrm>
            <a:custGeom>
              <a:avLst/>
              <a:gdLst/>
              <a:ahLst/>
              <a:cxnLst/>
              <a:rect l="l" t="t" r="r" b="b"/>
              <a:pathLst>
                <a:path w="6933407" h="554633">
                  <a:moveTo>
                    <a:pt x="0" y="0"/>
                  </a:moveTo>
                  <a:lnTo>
                    <a:pt x="6933407" y="0"/>
                  </a:lnTo>
                  <a:lnTo>
                    <a:pt x="6933407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6933407" cy="5832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Art Recommendation Systems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502345" y="6397079"/>
            <a:ext cx="798760" cy="28575"/>
            <a:chOff x="0" y="0"/>
            <a:chExt cx="1065013" cy="38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5022" cy="38100"/>
            </a:xfrm>
            <a:custGeom>
              <a:avLst/>
              <a:gdLst/>
              <a:ahLst/>
              <a:cxnLst/>
              <a:rect l="l" t="t" r="r" b="b"/>
              <a:pathLst>
                <a:path w="10650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5972" y="0"/>
                  </a:lnTo>
                  <a:cubicBezTo>
                    <a:pt x="1056513" y="0"/>
                    <a:pt x="1065022" y="8509"/>
                    <a:pt x="1065022" y="19050"/>
                  </a:cubicBezTo>
                  <a:cubicBezTo>
                    <a:pt x="1065022" y="29591"/>
                    <a:pt x="1056513" y="38100"/>
                    <a:pt x="10459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27125" y="6107162"/>
            <a:ext cx="608559" cy="608559"/>
            <a:chOff x="0" y="0"/>
            <a:chExt cx="811412" cy="811412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798703" cy="798703"/>
            </a:xfrm>
            <a:custGeom>
              <a:avLst/>
              <a:gdLst/>
              <a:ahLst/>
              <a:cxnLst/>
              <a:rect l="l" t="t" r="r" b="b"/>
              <a:pathLst>
                <a:path w="798703" h="798703">
                  <a:moveTo>
                    <a:pt x="0" y="149098"/>
                  </a:moveTo>
                  <a:cubicBezTo>
                    <a:pt x="0" y="66802"/>
                    <a:pt x="66802" y="0"/>
                    <a:pt x="149098" y="0"/>
                  </a:cubicBezTo>
                  <a:lnTo>
                    <a:pt x="649605" y="0"/>
                  </a:lnTo>
                  <a:cubicBezTo>
                    <a:pt x="731901" y="0"/>
                    <a:pt x="798703" y="66802"/>
                    <a:pt x="798703" y="149098"/>
                  </a:cubicBezTo>
                  <a:lnTo>
                    <a:pt x="798703" y="649605"/>
                  </a:lnTo>
                  <a:cubicBezTo>
                    <a:pt x="798703" y="731901"/>
                    <a:pt x="731901" y="798703"/>
                    <a:pt x="649605" y="798703"/>
                  </a:cubicBezTo>
                  <a:lnTo>
                    <a:pt x="149098" y="798703"/>
                  </a:lnTo>
                  <a:cubicBezTo>
                    <a:pt x="66802" y="798703"/>
                    <a:pt x="0" y="731901"/>
                    <a:pt x="0" y="649605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811403" cy="811403"/>
            </a:xfrm>
            <a:custGeom>
              <a:avLst/>
              <a:gdLst/>
              <a:ahLst/>
              <a:cxnLst/>
              <a:rect l="l" t="t" r="r" b="b"/>
              <a:pathLst>
                <a:path w="811403" h="811403">
                  <a:moveTo>
                    <a:pt x="0" y="155448"/>
                  </a:moveTo>
                  <a:cubicBezTo>
                    <a:pt x="0" y="69596"/>
                    <a:pt x="69596" y="0"/>
                    <a:pt x="155448" y="0"/>
                  </a:cubicBezTo>
                  <a:lnTo>
                    <a:pt x="655955" y="0"/>
                  </a:lnTo>
                  <a:lnTo>
                    <a:pt x="655955" y="6350"/>
                  </a:lnTo>
                  <a:lnTo>
                    <a:pt x="655955" y="0"/>
                  </a:lnTo>
                  <a:cubicBezTo>
                    <a:pt x="741807" y="0"/>
                    <a:pt x="811403" y="69596"/>
                    <a:pt x="811403" y="155448"/>
                  </a:cubicBezTo>
                  <a:lnTo>
                    <a:pt x="805053" y="155448"/>
                  </a:lnTo>
                  <a:lnTo>
                    <a:pt x="811403" y="155448"/>
                  </a:lnTo>
                  <a:lnTo>
                    <a:pt x="811403" y="655955"/>
                  </a:lnTo>
                  <a:lnTo>
                    <a:pt x="805053" y="655955"/>
                  </a:lnTo>
                  <a:lnTo>
                    <a:pt x="811403" y="655955"/>
                  </a:lnTo>
                  <a:cubicBezTo>
                    <a:pt x="811403" y="741807"/>
                    <a:pt x="741807" y="811403"/>
                    <a:pt x="655955" y="811403"/>
                  </a:cubicBezTo>
                  <a:lnTo>
                    <a:pt x="655955" y="805053"/>
                  </a:lnTo>
                  <a:lnTo>
                    <a:pt x="655955" y="811403"/>
                  </a:lnTo>
                  <a:lnTo>
                    <a:pt x="155448" y="811403"/>
                  </a:lnTo>
                  <a:lnTo>
                    <a:pt x="155448" y="805053"/>
                  </a:lnTo>
                  <a:lnTo>
                    <a:pt x="155448" y="811403"/>
                  </a:lnTo>
                  <a:cubicBezTo>
                    <a:pt x="69596" y="811403"/>
                    <a:pt x="0" y="741807"/>
                    <a:pt x="0" y="655955"/>
                  </a:cubicBezTo>
                  <a:lnTo>
                    <a:pt x="0" y="155448"/>
                  </a:lnTo>
                  <a:lnTo>
                    <a:pt x="6350" y="155448"/>
                  </a:lnTo>
                  <a:lnTo>
                    <a:pt x="0" y="155448"/>
                  </a:lnTo>
                  <a:moveTo>
                    <a:pt x="12700" y="155448"/>
                  </a:moveTo>
                  <a:lnTo>
                    <a:pt x="12700" y="655955"/>
                  </a:lnTo>
                  <a:lnTo>
                    <a:pt x="6350" y="655955"/>
                  </a:lnTo>
                  <a:lnTo>
                    <a:pt x="12700" y="655955"/>
                  </a:lnTo>
                  <a:cubicBezTo>
                    <a:pt x="12700" y="734822"/>
                    <a:pt x="76581" y="798703"/>
                    <a:pt x="155448" y="798703"/>
                  </a:cubicBezTo>
                  <a:lnTo>
                    <a:pt x="655955" y="798703"/>
                  </a:lnTo>
                  <a:cubicBezTo>
                    <a:pt x="734822" y="798703"/>
                    <a:pt x="798703" y="734822"/>
                    <a:pt x="798703" y="655955"/>
                  </a:cubicBezTo>
                  <a:lnTo>
                    <a:pt x="798703" y="155448"/>
                  </a:lnTo>
                  <a:cubicBezTo>
                    <a:pt x="798703" y="76581"/>
                    <a:pt x="734822" y="12700"/>
                    <a:pt x="655955" y="12700"/>
                  </a:cubicBezTo>
                  <a:lnTo>
                    <a:pt x="155448" y="12700"/>
                  </a:lnTo>
                  <a:lnTo>
                    <a:pt x="155448" y="6350"/>
                  </a:lnTo>
                  <a:lnTo>
                    <a:pt x="155448" y="12700"/>
                  </a:lnTo>
                  <a:cubicBezTo>
                    <a:pt x="76581" y="12700"/>
                    <a:pt x="12700" y="76581"/>
                    <a:pt x="12700" y="155448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31676" y="6161782"/>
            <a:ext cx="399306" cy="499170"/>
            <a:chOff x="0" y="0"/>
            <a:chExt cx="532408" cy="66556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32408" cy="665560"/>
            </a:xfrm>
            <a:custGeom>
              <a:avLst/>
              <a:gdLst/>
              <a:ahLst/>
              <a:cxnLst/>
              <a:rect l="l" t="t" r="r" b="b"/>
              <a:pathLst>
                <a:path w="532408" h="665560">
                  <a:moveTo>
                    <a:pt x="0" y="0"/>
                  </a:moveTo>
                  <a:lnTo>
                    <a:pt x="532408" y="0"/>
                  </a:lnTo>
                  <a:lnTo>
                    <a:pt x="532408" y="665560"/>
                  </a:lnTo>
                  <a:lnTo>
                    <a:pt x="0" y="665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57150"/>
              <a:ext cx="532408" cy="608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562820" y="6078736"/>
            <a:ext cx="5327898" cy="415975"/>
            <a:chOff x="0" y="0"/>
            <a:chExt cx="7103863" cy="55463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103863" cy="554633"/>
            </a:xfrm>
            <a:custGeom>
              <a:avLst/>
              <a:gdLst/>
              <a:ahLst/>
              <a:cxnLst/>
              <a:rect l="l" t="t" r="r" b="b"/>
              <a:pathLst>
                <a:path w="7103863" h="554633">
                  <a:moveTo>
                    <a:pt x="0" y="0"/>
                  </a:moveTo>
                  <a:lnTo>
                    <a:pt x="7103863" y="0"/>
                  </a:lnTo>
                  <a:lnTo>
                    <a:pt x="7103863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7103863" cy="5832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Content-Based Image Retrieval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502345" y="7611815"/>
            <a:ext cx="798760" cy="28575"/>
            <a:chOff x="0" y="0"/>
            <a:chExt cx="1065013" cy="381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65022" cy="38100"/>
            </a:xfrm>
            <a:custGeom>
              <a:avLst/>
              <a:gdLst/>
              <a:ahLst/>
              <a:cxnLst/>
              <a:rect l="l" t="t" r="r" b="b"/>
              <a:pathLst>
                <a:path w="106502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5972" y="0"/>
                  </a:lnTo>
                  <a:cubicBezTo>
                    <a:pt x="1056513" y="0"/>
                    <a:pt x="1065022" y="8509"/>
                    <a:pt x="1065022" y="19050"/>
                  </a:cubicBezTo>
                  <a:cubicBezTo>
                    <a:pt x="1065022" y="29591"/>
                    <a:pt x="1056513" y="38100"/>
                    <a:pt x="104597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927125" y="7321897"/>
            <a:ext cx="608559" cy="608559"/>
            <a:chOff x="0" y="0"/>
            <a:chExt cx="811412" cy="811412"/>
          </a:xfrm>
        </p:grpSpPr>
        <p:sp>
          <p:nvSpPr>
            <p:cNvPr id="51" name="Freeform 51"/>
            <p:cNvSpPr/>
            <p:nvPr/>
          </p:nvSpPr>
          <p:spPr>
            <a:xfrm>
              <a:off x="6350" y="6350"/>
              <a:ext cx="798703" cy="798703"/>
            </a:xfrm>
            <a:custGeom>
              <a:avLst/>
              <a:gdLst/>
              <a:ahLst/>
              <a:cxnLst/>
              <a:rect l="l" t="t" r="r" b="b"/>
              <a:pathLst>
                <a:path w="798703" h="798703">
                  <a:moveTo>
                    <a:pt x="0" y="149098"/>
                  </a:moveTo>
                  <a:cubicBezTo>
                    <a:pt x="0" y="66802"/>
                    <a:pt x="66802" y="0"/>
                    <a:pt x="149098" y="0"/>
                  </a:cubicBezTo>
                  <a:lnTo>
                    <a:pt x="649605" y="0"/>
                  </a:lnTo>
                  <a:cubicBezTo>
                    <a:pt x="731901" y="0"/>
                    <a:pt x="798703" y="66802"/>
                    <a:pt x="798703" y="149098"/>
                  </a:cubicBezTo>
                  <a:lnTo>
                    <a:pt x="798703" y="649605"/>
                  </a:lnTo>
                  <a:cubicBezTo>
                    <a:pt x="798703" y="731901"/>
                    <a:pt x="731901" y="798703"/>
                    <a:pt x="649605" y="798703"/>
                  </a:cubicBezTo>
                  <a:lnTo>
                    <a:pt x="149098" y="798703"/>
                  </a:lnTo>
                  <a:cubicBezTo>
                    <a:pt x="66802" y="798703"/>
                    <a:pt x="0" y="731901"/>
                    <a:pt x="0" y="649605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811403" cy="811403"/>
            </a:xfrm>
            <a:custGeom>
              <a:avLst/>
              <a:gdLst/>
              <a:ahLst/>
              <a:cxnLst/>
              <a:rect l="l" t="t" r="r" b="b"/>
              <a:pathLst>
                <a:path w="811403" h="811403">
                  <a:moveTo>
                    <a:pt x="0" y="155448"/>
                  </a:moveTo>
                  <a:cubicBezTo>
                    <a:pt x="0" y="69596"/>
                    <a:pt x="69596" y="0"/>
                    <a:pt x="155448" y="0"/>
                  </a:cubicBezTo>
                  <a:lnTo>
                    <a:pt x="655955" y="0"/>
                  </a:lnTo>
                  <a:lnTo>
                    <a:pt x="655955" y="6350"/>
                  </a:lnTo>
                  <a:lnTo>
                    <a:pt x="655955" y="0"/>
                  </a:lnTo>
                  <a:cubicBezTo>
                    <a:pt x="741807" y="0"/>
                    <a:pt x="811403" y="69596"/>
                    <a:pt x="811403" y="155448"/>
                  </a:cubicBezTo>
                  <a:lnTo>
                    <a:pt x="805053" y="155448"/>
                  </a:lnTo>
                  <a:lnTo>
                    <a:pt x="811403" y="155448"/>
                  </a:lnTo>
                  <a:lnTo>
                    <a:pt x="811403" y="655955"/>
                  </a:lnTo>
                  <a:lnTo>
                    <a:pt x="805053" y="655955"/>
                  </a:lnTo>
                  <a:lnTo>
                    <a:pt x="811403" y="655955"/>
                  </a:lnTo>
                  <a:cubicBezTo>
                    <a:pt x="811403" y="741807"/>
                    <a:pt x="741807" y="811403"/>
                    <a:pt x="655955" y="811403"/>
                  </a:cubicBezTo>
                  <a:lnTo>
                    <a:pt x="655955" y="805053"/>
                  </a:lnTo>
                  <a:lnTo>
                    <a:pt x="655955" y="811403"/>
                  </a:lnTo>
                  <a:lnTo>
                    <a:pt x="155448" y="811403"/>
                  </a:lnTo>
                  <a:lnTo>
                    <a:pt x="155448" y="805053"/>
                  </a:lnTo>
                  <a:lnTo>
                    <a:pt x="155448" y="811403"/>
                  </a:lnTo>
                  <a:cubicBezTo>
                    <a:pt x="69596" y="811403"/>
                    <a:pt x="0" y="741807"/>
                    <a:pt x="0" y="655955"/>
                  </a:cubicBezTo>
                  <a:lnTo>
                    <a:pt x="0" y="155448"/>
                  </a:lnTo>
                  <a:lnTo>
                    <a:pt x="6350" y="155448"/>
                  </a:lnTo>
                  <a:lnTo>
                    <a:pt x="0" y="155448"/>
                  </a:lnTo>
                  <a:moveTo>
                    <a:pt x="12700" y="155448"/>
                  </a:moveTo>
                  <a:lnTo>
                    <a:pt x="12700" y="655955"/>
                  </a:lnTo>
                  <a:lnTo>
                    <a:pt x="6350" y="655955"/>
                  </a:lnTo>
                  <a:lnTo>
                    <a:pt x="12700" y="655955"/>
                  </a:lnTo>
                  <a:cubicBezTo>
                    <a:pt x="12700" y="734822"/>
                    <a:pt x="76581" y="798703"/>
                    <a:pt x="155448" y="798703"/>
                  </a:cubicBezTo>
                  <a:lnTo>
                    <a:pt x="655955" y="798703"/>
                  </a:lnTo>
                  <a:cubicBezTo>
                    <a:pt x="734822" y="798703"/>
                    <a:pt x="798703" y="734822"/>
                    <a:pt x="798703" y="655955"/>
                  </a:cubicBezTo>
                  <a:lnTo>
                    <a:pt x="798703" y="155448"/>
                  </a:lnTo>
                  <a:cubicBezTo>
                    <a:pt x="798703" y="76581"/>
                    <a:pt x="734822" y="12700"/>
                    <a:pt x="655955" y="12700"/>
                  </a:cubicBezTo>
                  <a:lnTo>
                    <a:pt x="155448" y="12700"/>
                  </a:lnTo>
                  <a:lnTo>
                    <a:pt x="155448" y="6350"/>
                  </a:lnTo>
                  <a:lnTo>
                    <a:pt x="155448" y="12700"/>
                  </a:lnTo>
                  <a:cubicBezTo>
                    <a:pt x="76581" y="12700"/>
                    <a:pt x="12700" y="76581"/>
                    <a:pt x="12700" y="155448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031676" y="7376517"/>
            <a:ext cx="399306" cy="499170"/>
            <a:chOff x="0" y="0"/>
            <a:chExt cx="532408" cy="66556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32408" cy="665560"/>
            </a:xfrm>
            <a:custGeom>
              <a:avLst/>
              <a:gdLst/>
              <a:ahLst/>
              <a:cxnLst/>
              <a:rect l="l" t="t" r="r" b="b"/>
              <a:pathLst>
                <a:path w="532408" h="665560">
                  <a:moveTo>
                    <a:pt x="0" y="0"/>
                  </a:moveTo>
                  <a:lnTo>
                    <a:pt x="532408" y="0"/>
                  </a:lnTo>
                  <a:lnTo>
                    <a:pt x="532408" y="665560"/>
                  </a:lnTo>
                  <a:lnTo>
                    <a:pt x="0" y="665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57150"/>
              <a:ext cx="532408" cy="6084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2562820" y="7293471"/>
            <a:ext cx="3328393" cy="415975"/>
            <a:chOff x="0" y="0"/>
            <a:chExt cx="4437857" cy="55463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437857" cy="554633"/>
            </a:xfrm>
            <a:custGeom>
              <a:avLst/>
              <a:gdLst/>
              <a:ahLst/>
              <a:cxnLst/>
              <a:rect l="l" t="t" r="r" b="b"/>
              <a:pathLst>
                <a:path w="4437857" h="554633">
                  <a:moveTo>
                    <a:pt x="0" y="0"/>
                  </a:moveTo>
                  <a:lnTo>
                    <a:pt x="4437857" y="0"/>
                  </a:lnTo>
                  <a:lnTo>
                    <a:pt x="4437857" y="554633"/>
                  </a:lnTo>
                  <a:lnTo>
                    <a:pt x="0" y="55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4437857" cy="5832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Art Authentication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931961" y="8275141"/>
            <a:ext cx="9566076" cy="1277839"/>
            <a:chOff x="0" y="0"/>
            <a:chExt cx="12754768" cy="170378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754769" cy="1703785"/>
            </a:xfrm>
            <a:custGeom>
              <a:avLst/>
              <a:gdLst/>
              <a:ahLst/>
              <a:cxnLst/>
              <a:rect l="l" t="t" r="r" b="b"/>
              <a:pathLst>
                <a:path w="12754769" h="1703785">
                  <a:moveTo>
                    <a:pt x="0" y="0"/>
                  </a:moveTo>
                  <a:lnTo>
                    <a:pt x="12754769" y="0"/>
                  </a:lnTo>
                  <a:lnTo>
                    <a:pt x="12754769" y="1703785"/>
                  </a:lnTo>
                  <a:lnTo>
                    <a:pt x="0" y="17037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85725"/>
              <a:ext cx="12754768" cy="178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The U-Matrix provided valuable insights. Applications include art recommendation systems and art historical analysis. This can also be used for content-based image retrieval.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2013806"/>
            <a:ext cx="11504562" cy="1019460"/>
            <a:chOff x="0" y="0"/>
            <a:chExt cx="14008100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08100" cy="1181298"/>
            </a:xfrm>
            <a:custGeom>
              <a:avLst/>
              <a:gdLst/>
              <a:ahLst/>
              <a:cxnLst/>
              <a:rect l="l" t="t" r="r" b="b"/>
              <a:pathLst>
                <a:path w="14008100" h="1181298">
                  <a:moveTo>
                    <a:pt x="0" y="0"/>
                  </a:moveTo>
                  <a:lnTo>
                    <a:pt x="14008100" y="0"/>
                  </a:lnTo>
                  <a:lnTo>
                    <a:pt x="140081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008100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Conclusion and Future Work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475" y="3595539"/>
            <a:ext cx="2726680" cy="1019472"/>
            <a:chOff x="0" y="0"/>
            <a:chExt cx="3635573" cy="135929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3622929" cy="1346581"/>
            </a:xfrm>
            <a:custGeom>
              <a:avLst/>
              <a:gdLst/>
              <a:ahLst/>
              <a:cxnLst/>
              <a:rect l="l" t="t" r="r" b="b"/>
              <a:pathLst>
                <a:path w="3622929" h="1346581">
                  <a:moveTo>
                    <a:pt x="0" y="158750"/>
                  </a:moveTo>
                  <a:cubicBezTo>
                    <a:pt x="0" y="71120"/>
                    <a:pt x="71501" y="0"/>
                    <a:pt x="159766" y="0"/>
                  </a:cubicBezTo>
                  <a:lnTo>
                    <a:pt x="3463163" y="0"/>
                  </a:lnTo>
                  <a:cubicBezTo>
                    <a:pt x="3551428" y="0"/>
                    <a:pt x="3622929" y="71120"/>
                    <a:pt x="3622929" y="158750"/>
                  </a:cubicBezTo>
                  <a:lnTo>
                    <a:pt x="3622929" y="1187831"/>
                  </a:lnTo>
                  <a:cubicBezTo>
                    <a:pt x="3622929" y="1275461"/>
                    <a:pt x="3551428" y="1346581"/>
                    <a:pt x="3463163" y="1346581"/>
                  </a:cubicBezTo>
                  <a:lnTo>
                    <a:pt x="159766" y="1346581"/>
                  </a:lnTo>
                  <a:cubicBezTo>
                    <a:pt x="71501" y="1346581"/>
                    <a:pt x="0" y="1275461"/>
                    <a:pt x="0" y="1187831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35629" cy="1359281"/>
            </a:xfrm>
            <a:custGeom>
              <a:avLst/>
              <a:gdLst/>
              <a:ahLst/>
              <a:cxnLst/>
              <a:rect l="l" t="t" r="r" b="b"/>
              <a:pathLst>
                <a:path w="3635629" h="1359281">
                  <a:moveTo>
                    <a:pt x="0" y="165100"/>
                  </a:moveTo>
                  <a:cubicBezTo>
                    <a:pt x="0" y="73914"/>
                    <a:pt x="74422" y="0"/>
                    <a:pt x="166116" y="0"/>
                  </a:cubicBezTo>
                  <a:lnTo>
                    <a:pt x="3469513" y="0"/>
                  </a:lnTo>
                  <a:lnTo>
                    <a:pt x="3469513" y="6350"/>
                  </a:lnTo>
                  <a:lnTo>
                    <a:pt x="3469513" y="0"/>
                  </a:lnTo>
                  <a:cubicBezTo>
                    <a:pt x="3561207" y="0"/>
                    <a:pt x="3635629" y="73914"/>
                    <a:pt x="3635629" y="165100"/>
                  </a:cubicBezTo>
                  <a:lnTo>
                    <a:pt x="3629279" y="165100"/>
                  </a:lnTo>
                  <a:lnTo>
                    <a:pt x="3635629" y="165100"/>
                  </a:lnTo>
                  <a:lnTo>
                    <a:pt x="3635629" y="1194181"/>
                  </a:lnTo>
                  <a:lnTo>
                    <a:pt x="3629279" y="1194181"/>
                  </a:lnTo>
                  <a:lnTo>
                    <a:pt x="3635629" y="1194181"/>
                  </a:lnTo>
                  <a:cubicBezTo>
                    <a:pt x="3635629" y="1285367"/>
                    <a:pt x="3561207" y="1359281"/>
                    <a:pt x="3469513" y="1359281"/>
                  </a:cubicBezTo>
                  <a:lnTo>
                    <a:pt x="3469513" y="1352931"/>
                  </a:lnTo>
                  <a:lnTo>
                    <a:pt x="3469513" y="1359281"/>
                  </a:lnTo>
                  <a:lnTo>
                    <a:pt x="166116" y="1359281"/>
                  </a:lnTo>
                  <a:lnTo>
                    <a:pt x="166116" y="1352931"/>
                  </a:lnTo>
                  <a:lnTo>
                    <a:pt x="166116" y="1359281"/>
                  </a:lnTo>
                  <a:cubicBezTo>
                    <a:pt x="74422" y="1359281"/>
                    <a:pt x="0" y="1285367"/>
                    <a:pt x="0" y="11941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194181"/>
                  </a:lnTo>
                  <a:lnTo>
                    <a:pt x="6350" y="1194181"/>
                  </a:lnTo>
                  <a:lnTo>
                    <a:pt x="12700" y="1194181"/>
                  </a:lnTo>
                  <a:cubicBezTo>
                    <a:pt x="12700" y="1278382"/>
                    <a:pt x="81280" y="1346581"/>
                    <a:pt x="166116" y="1346581"/>
                  </a:cubicBezTo>
                  <a:lnTo>
                    <a:pt x="3469513" y="1346581"/>
                  </a:lnTo>
                  <a:cubicBezTo>
                    <a:pt x="3554222" y="1346581"/>
                    <a:pt x="3622929" y="1278255"/>
                    <a:pt x="3622929" y="1194181"/>
                  </a:cubicBezTo>
                  <a:lnTo>
                    <a:pt x="3622929" y="165100"/>
                  </a:lnTo>
                  <a:cubicBezTo>
                    <a:pt x="3622929" y="80899"/>
                    <a:pt x="3554349" y="12700"/>
                    <a:pt x="3469513" y="12700"/>
                  </a:cubicBezTo>
                  <a:lnTo>
                    <a:pt x="166116" y="12700"/>
                  </a:lnTo>
                  <a:lnTo>
                    <a:pt x="166116" y="6350"/>
                  </a:lnTo>
                  <a:lnTo>
                    <a:pt x="166116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151459" y="3856136"/>
            <a:ext cx="398710" cy="498276"/>
            <a:chOff x="0" y="0"/>
            <a:chExt cx="531613" cy="6643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92910" y="3883819"/>
            <a:ext cx="7298531" cy="442912"/>
            <a:chOff x="0" y="0"/>
            <a:chExt cx="973137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31375" cy="590550"/>
            </a:xfrm>
            <a:custGeom>
              <a:avLst/>
              <a:gdLst/>
              <a:ahLst/>
              <a:cxnLst/>
              <a:rect l="l" t="t" r="r" b="b"/>
              <a:pathLst>
                <a:path w="9731375" h="590550">
                  <a:moveTo>
                    <a:pt x="0" y="0"/>
                  </a:moveTo>
                  <a:lnTo>
                    <a:pt x="9731375" y="0"/>
                  </a:lnTo>
                  <a:lnTo>
                    <a:pt x="973137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973137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Different Feature Extraction Techniques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851076" y="4591199"/>
            <a:ext cx="13303002" cy="19050"/>
            <a:chOff x="0" y="0"/>
            <a:chExt cx="17737337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87475" y="4747171"/>
            <a:ext cx="5443984" cy="1019472"/>
            <a:chOff x="0" y="0"/>
            <a:chExt cx="7258645" cy="1359297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245985" cy="1346581"/>
            </a:xfrm>
            <a:custGeom>
              <a:avLst/>
              <a:gdLst/>
              <a:ahLst/>
              <a:cxnLst/>
              <a:rect l="l" t="t" r="r" b="b"/>
              <a:pathLst>
                <a:path w="7245985" h="1346581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7085965" y="0"/>
                  </a:lnTo>
                  <a:cubicBezTo>
                    <a:pt x="7174357" y="0"/>
                    <a:pt x="7245985" y="71120"/>
                    <a:pt x="7245985" y="158750"/>
                  </a:cubicBezTo>
                  <a:lnTo>
                    <a:pt x="7245985" y="1187831"/>
                  </a:lnTo>
                  <a:cubicBezTo>
                    <a:pt x="7245985" y="1275461"/>
                    <a:pt x="7174357" y="1346581"/>
                    <a:pt x="7085965" y="1346581"/>
                  </a:cubicBezTo>
                  <a:lnTo>
                    <a:pt x="160020" y="1346581"/>
                  </a:lnTo>
                  <a:cubicBezTo>
                    <a:pt x="71628" y="1346581"/>
                    <a:pt x="0" y="1275461"/>
                    <a:pt x="0" y="1187831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258685" cy="1359281"/>
            </a:xfrm>
            <a:custGeom>
              <a:avLst/>
              <a:gdLst/>
              <a:ahLst/>
              <a:cxnLst/>
              <a:rect l="l" t="t" r="r" b="b"/>
              <a:pathLst>
                <a:path w="7258685" h="1359281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7092315" y="0"/>
                  </a:lnTo>
                  <a:lnTo>
                    <a:pt x="7092315" y="6350"/>
                  </a:lnTo>
                  <a:lnTo>
                    <a:pt x="7092315" y="0"/>
                  </a:lnTo>
                  <a:cubicBezTo>
                    <a:pt x="7184136" y="0"/>
                    <a:pt x="7258685" y="73914"/>
                    <a:pt x="7258685" y="165100"/>
                  </a:cubicBezTo>
                  <a:lnTo>
                    <a:pt x="7258685" y="1194181"/>
                  </a:lnTo>
                  <a:lnTo>
                    <a:pt x="7252335" y="1194181"/>
                  </a:lnTo>
                  <a:lnTo>
                    <a:pt x="7258685" y="1194181"/>
                  </a:lnTo>
                  <a:cubicBezTo>
                    <a:pt x="7258685" y="1285367"/>
                    <a:pt x="7184136" y="1359281"/>
                    <a:pt x="7092315" y="1359281"/>
                  </a:cubicBezTo>
                  <a:lnTo>
                    <a:pt x="7092315" y="1352931"/>
                  </a:lnTo>
                  <a:lnTo>
                    <a:pt x="7092315" y="1359281"/>
                  </a:lnTo>
                  <a:lnTo>
                    <a:pt x="166370" y="1359281"/>
                  </a:lnTo>
                  <a:lnTo>
                    <a:pt x="166370" y="1352931"/>
                  </a:lnTo>
                  <a:lnTo>
                    <a:pt x="166370" y="1359281"/>
                  </a:lnTo>
                  <a:cubicBezTo>
                    <a:pt x="74549" y="1359281"/>
                    <a:pt x="0" y="1285367"/>
                    <a:pt x="0" y="11941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194181"/>
                  </a:lnTo>
                  <a:lnTo>
                    <a:pt x="6350" y="1194181"/>
                  </a:lnTo>
                  <a:lnTo>
                    <a:pt x="12700" y="1194181"/>
                  </a:lnTo>
                  <a:cubicBezTo>
                    <a:pt x="12700" y="1278382"/>
                    <a:pt x="81407" y="1346581"/>
                    <a:pt x="166370" y="1346581"/>
                  </a:cubicBezTo>
                  <a:lnTo>
                    <a:pt x="7092315" y="1346581"/>
                  </a:lnTo>
                  <a:cubicBezTo>
                    <a:pt x="7177278" y="1346581"/>
                    <a:pt x="7245985" y="1278255"/>
                    <a:pt x="7245985" y="1194181"/>
                  </a:cubicBezTo>
                  <a:lnTo>
                    <a:pt x="7245985" y="165100"/>
                  </a:lnTo>
                  <a:lnTo>
                    <a:pt x="7252335" y="165100"/>
                  </a:lnTo>
                  <a:lnTo>
                    <a:pt x="7245985" y="165100"/>
                  </a:lnTo>
                  <a:cubicBezTo>
                    <a:pt x="7245985" y="80899"/>
                    <a:pt x="7177278" y="12700"/>
                    <a:pt x="7092315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510111" y="5007769"/>
            <a:ext cx="398710" cy="498276"/>
            <a:chOff x="0" y="0"/>
            <a:chExt cx="531613" cy="6643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10214" y="5035451"/>
            <a:ext cx="5151015" cy="494982"/>
            <a:chOff x="0" y="0"/>
            <a:chExt cx="6868020" cy="6599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868020" cy="659977"/>
            </a:xfrm>
            <a:custGeom>
              <a:avLst/>
              <a:gdLst/>
              <a:ahLst/>
              <a:cxnLst/>
              <a:rect l="l" t="t" r="r" b="b"/>
              <a:pathLst>
                <a:path w="6868020" h="659977">
                  <a:moveTo>
                    <a:pt x="0" y="0"/>
                  </a:moveTo>
                  <a:lnTo>
                    <a:pt x="6868020" y="0"/>
                  </a:lnTo>
                  <a:lnTo>
                    <a:pt x="6868020" y="659977"/>
                  </a:lnTo>
                  <a:lnTo>
                    <a:pt x="0" y="659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6868020" cy="679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Wiki Art Images Collection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68380" y="5742831"/>
            <a:ext cx="10585698" cy="19050"/>
            <a:chOff x="0" y="0"/>
            <a:chExt cx="14114263" cy="25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87475" y="5898802"/>
            <a:ext cx="8161288" cy="1019472"/>
            <a:chOff x="0" y="0"/>
            <a:chExt cx="10881717" cy="1359297"/>
          </a:xfrm>
        </p:grpSpPr>
        <p:sp>
          <p:nvSpPr>
            <p:cNvPr id="31" name="Freeform 31"/>
            <p:cNvSpPr/>
            <p:nvPr/>
          </p:nvSpPr>
          <p:spPr>
            <a:xfrm>
              <a:off x="6350" y="6350"/>
              <a:ext cx="10869040" cy="1346581"/>
            </a:xfrm>
            <a:custGeom>
              <a:avLst/>
              <a:gdLst/>
              <a:ahLst/>
              <a:cxnLst/>
              <a:rect l="l" t="t" r="r" b="b"/>
              <a:pathLst>
                <a:path w="10869040" h="1346581">
                  <a:moveTo>
                    <a:pt x="0" y="158750"/>
                  </a:moveTo>
                  <a:cubicBezTo>
                    <a:pt x="0" y="71120"/>
                    <a:pt x="71628" y="0"/>
                    <a:pt x="160147" y="0"/>
                  </a:cubicBezTo>
                  <a:lnTo>
                    <a:pt x="10708894" y="0"/>
                  </a:lnTo>
                  <a:cubicBezTo>
                    <a:pt x="10797286" y="0"/>
                    <a:pt x="10869040" y="71120"/>
                    <a:pt x="10869040" y="158750"/>
                  </a:cubicBezTo>
                  <a:lnTo>
                    <a:pt x="10869040" y="1187831"/>
                  </a:lnTo>
                  <a:cubicBezTo>
                    <a:pt x="10869040" y="1275461"/>
                    <a:pt x="10797412" y="1346581"/>
                    <a:pt x="10708894" y="1346581"/>
                  </a:cubicBezTo>
                  <a:lnTo>
                    <a:pt x="160147" y="1346581"/>
                  </a:lnTo>
                  <a:cubicBezTo>
                    <a:pt x="71628" y="1346581"/>
                    <a:pt x="0" y="1275461"/>
                    <a:pt x="0" y="1187831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0881740" cy="1359281"/>
            </a:xfrm>
            <a:custGeom>
              <a:avLst/>
              <a:gdLst/>
              <a:ahLst/>
              <a:cxnLst/>
              <a:rect l="l" t="t" r="r" b="b"/>
              <a:pathLst>
                <a:path w="10881740" h="1359281">
                  <a:moveTo>
                    <a:pt x="0" y="165100"/>
                  </a:moveTo>
                  <a:cubicBezTo>
                    <a:pt x="0" y="73914"/>
                    <a:pt x="74549" y="0"/>
                    <a:pt x="166497" y="0"/>
                  </a:cubicBezTo>
                  <a:lnTo>
                    <a:pt x="10715244" y="0"/>
                  </a:lnTo>
                  <a:lnTo>
                    <a:pt x="10715244" y="6350"/>
                  </a:lnTo>
                  <a:lnTo>
                    <a:pt x="10715244" y="0"/>
                  </a:lnTo>
                  <a:cubicBezTo>
                    <a:pt x="10807064" y="0"/>
                    <a:pt x="10881740" y="73914"/>
                    <a:pt x="10881740" y="165100"/>
                  </a:cubicBezTo>
                  <a:lnTo>
                    <a:pt x="10875390" y="165100"/>
                  </a:lnTo>
                  <a:lnTo>
                    <a:pt x="10881740" y="165100"/>
                  </a:lnTo>
                  <a:lnTo>
                    <a:pt x="10881740" y="1194181"/>
                  </a:lnTo>
                  <a:lnTo>
                    <a:pt x="10875390" y="1194181"/>
                  </a:lnTo>
                  <a:lnTo>
                    <a:pt x="10881740" y="1194181"/>
                  </a:lnTo>
                  <a:cubicBezTo>
                    <a:pt x="10881740" y="1285367"/>
                    <a:pt x="10807192" y="1359281"/>
                    <a:pt x="10715244" y="1359281"/>
                  </a:cubicBezTo>
                  <a:lnTo>
                    <a:pt x="10715244" y="1352931"/>
                  </a:lnTo>
                  <a:lnTo>
                    <a:pt x="10715244" y="1359281"/>
                  </a:lnTo>
                  <a:lnTo>
                    <a:pt x="166497" y="1359281"/>
                  </a:lnTo>
                  <a:lnTo>
                    <a:pt x="166497" y="1352931"/>
                  </a:lnTo>
                  <a:lnTo>
                    <a:pt x="166497" y="1359281"/>
                  </a:lnTo>
                  <a:cubicBezTo>
                    <a:pt x="74676" y="1359281"/>
                    <a:pt x="0" y="1285367"/>
                    <a:pt x="0" y="11941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194181"/>
                  </a:lnTo>
                  <a:lnTo>
                    <a:pt x="6350" y="1194181"/>
                  </a:lnTo>
                  <a:lnTo>
                    <a:pt x="12700" y="1194181"/>
                  </a:lnTo>
                  <a:cubicBezTo>
                    <a:pt x="12700" y="1278255"/>
                    <a:pt x="81534" y="1346581"/>
                    <a:pt x="166497" y="1346581"/>
                  </a:cubicBezTo>
                  <a:lnTo>
                    <a:pt x="10715244" y="1346581"/>
                  </a:lnTo>
                  <a:cubicBezTo>
                    <a:pt x="10800207" y="1346581"/>
                    <a:pt x="10869040" y="1278255"/>
                    <a:pt x="10869040" y="1194181"/>
                  </a:cubicBezTo>
                  <a:lnTo>
                    <a:pt x="10869040" y="165100"/>
                  </a:lnTo>
                  <a:cubicBezTo>
                    <a:pt x="10869040" y="81026"/>
                    <a:pt x="10800207" y="12700"/>
                    <a:pt x="10715244" y="12700"/>
                  </a:cubicBezTo>
                  <a:lnTo>
                    <a:pt x="166497" y="12700"/>
                  </a:lnTo>
                  <a:lnTo>
                    <a:pt x="166497" y="6350"/>
                  </a:lnTo>
                  <a:lnTo>
                    <a:pt x="166497" y="12700"/>
                  </a:lnTo>
                  <a:cubicBezTo>
                    <a:pt x="81534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868764" y="6159401"/>
            <a:ext cx="398710" cy="498276"/>
            <a:chOff x="0" y="0"/>
            <a:chExt cx="531613" cy="6643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14300"/>
              <a:ext cx="531613" cy="7786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27518" y="6187082"/>
            <a:ext cx="6487566" cy="494982"/>
            <a:chOff x="0" y="0"/>
            <a:chExt cx="8650088" cy="65997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50088" cy="659977"/>
            </a:xfrm>
            <a:custGeom>
              <a:avLst/>
              <a:gdLst/>
              <a:ahLst/>
              <a:cxnLst/>
              <a:rect l="l" t="t" r="r" b="b"/>
              <a:pathLst>
                <a:path w="8650088" h="659977">
                  <a:moveTo>
                    <a:pt x="0" y="0"/>
                  </a:moveTo>
                  <a:lnTo>
                    <a:pt x="8650088" y="0"/>
                  </a:lnTo>
                  <a:lnTo>
                    <a:pt x="8650088" y="659977"/>
                  </a:lnTo>
                  <a:lnTo>
                    <a:pt x="0" y="659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8650088" cy="679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Interactive Clustering Visualization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2238" y="7232451"/>
            <a:ext cx="16303526" cy="907256"/>
            <a:chOff x="0" y="0"/>
            <a:chExt cx="21738035" cy="12096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We successfully clustered the Wikiart dataset using SOMs. Future work involves exploring different feature extraction techniques. We can apply SOMs to other art datasets. We can also develop interactive visualization tools.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2238" y="2345680"/>
            <a:ext cx="16303526" cy="1771947"/>
            <a:chOff x="0" y="0"/>
            <a:chExt cx="21738035" cy="2362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738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Introduction to Self-Organizing Maps (SOMs)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4826348"/>
            <a:ext cx="4777978" cy="442912"/>
            <a:chOff x="0" y="0"/>
            <a:chExt cx="6370637" cy="590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70637" cy="590550"/>
            </a:xfrm>
            <a:custGeom>
              <a:avLst/>
              <a:gdLst/>
              <a:ahLst/>
              <a:cxnLst/>
              <a:rect l="l" t="t" r="r" b="b"/>
              <a:pathLst>
                <a:path w="6370637" h="590550">
                  <a:moveTo>
                    <a:pt x="0" y="0"/>
                  </a:moveTo>
                  <a:lnTo>
                    <a:pt x="6370637" y="0"/>
                  </a:lnTo>
                  <a:lnTo>
                    <a:pt x="63706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637063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Dimensionality Reduction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52777"/>
            <a:ext cx="4972645" cy="907256"/>
            <a:chOff x="0" y="0"/>
            <a:chExt cx="6630193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63019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Projects high-dimensional data onto a lower-dimensional grid.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6160" y="4826348"/>
            <a:ext cx="4777978" cy="457198"/>
            <a:chOff x="0" y="0"/>
            <a:chExt cx="5478065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78065" cy="590550"/>
            </a:xfrm>
            <a:custGeom>
              <a:avLst/>
              <a:gdLst/>
              <a:ahLst/>
              <a:cxnLst/>
              <a:rect l="l" t="t" r="r" b="b"/>
              <a:pathLst>
                <a:path w="5478065" h="590550">
                  <a:moveTo>
                    <a:pt x="0" y="0"/>
                  </a:moveTo>
                  <a:lnTo>
                    <a:pt x="5478065" y="0"/>
                  </a:lnTo>
                  <a:lnTo>
                    <a:pt x="547806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47806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Topology Preservation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6160" y="5552777"/>
            <a:ext cx="4972645" cy="907256"/>
            <a:chOff x="0" y="0"/>
            <a:chExt cx="6630193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63019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Maintains the topological relationships of the input data.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40084" y="4826348"/>
            <a:ext cx="4236392" cy="442912"/>
            <a:chOff x="0" y="0"/>
            <a:chExt cx="5648523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48523" cy="590550"/>
            </a:xfrm>
            <a:custGeom>
              <a:avLst/>
              <a:gdLst/>
              <a:ahLst/>
              <a:cxnLst/>
              <a:rect l="l" t="t" r="r" b="b"/>
              <a:pathLst>
                <a:path w="5648523" h="590550">
                  <a:moveTo>
                    <a:pt x="0" y="0"/>
                  </a:moveTo>
                  <a:lnTo>
                    <a:pt x="5648523" y="0"/>
                  </a:lnTo>
                  <a:lnTo>
                    <a:pt x="564852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648523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Unsupervised Learning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40084" y="5552777"/>
            <a:ext cx="4972645" cy="453629"/>
            <a:chOff x="0" y="0"/>
            <a:chExt cx="6630193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630193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Learns patterns without labeled data.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2238" y="7034064"/>
            <a:ext cx="16303526" cy="907256"/>
            <a:chOff x="0" y="0"/>
            <a:chExt cx="21738035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SOMs are unsupervised learning techniques. They produce a low-dimensional representation of sample data. Think of it as a neural network.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313956"/>
          </a:xfrm>
          <a:custGeom>
            <a:avLst/>
            <a:gdLst/>
            <a:ahLst/>
            <a:cxnLst/>
            <a:rect l="l" t="t" r="r" b="b"/>
            <a:pathLst>
              <a:path w="18288000" h="3313956">
                <a:moveTo>
                  <a:pt x="0" y="0"/>
                </a:moveTo>
                <a:lnTo>
                  <a:pt x="18288000" y="0"/>
                </a:lnTo>
                <a:lnTo>
                  <a:pt x="18288000" y="3313956"/>
                </a:lnTo>
                <a:lnTo>
                  <a:pt x="0" y="33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" b="-1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27795" y="4042916"/>
            <a:ext cx="14312205" cy="828526"/>
            <a:chOff x="0" y="0"/>
            <a:chExt cx="18107620" cy="1104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07620" cy="1104702"/>
            </a:xfrm>
            <a:custGeom>
              <a:avLst/>
              <a:gdLst/>
              <a:ahLst/>
              <a:cxnLst/>
              <a:rect l="l" t="t" r="r" b="b"/>
              <a:pathLst>
                <a:path w="18107620" h="1104702">
                  <a:moveTo>
                    <a:pt x="0" y="0"/>
                  </a:moveTo>
                  <a:lnTo>
                    <a:pt x="18107620" y="0"/>
                  </a:lnTo>
                  <a:lnTo>
                    <a:pt x="18107620" y="1104702"/>
                  </a:lnTo>
                  <a:lnTo>
                    <a:pt x="0" y="1104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107620" cy="1133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dirty="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How SOMs Work: The Learning Process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27795" y="5269111"/>
            <a:ext cx="5477470" cy="1060400"/>
          </a:xfrm>
          <a:custGeom>
            <a:avLst/>
            <a:gdLst/>
            <a:ahLst/>
            <a:cxnLst/>
            <a:rect l="l" t="t" r="r" b="b"/>
            <a:pathLst>
              <a:path w="5477470" h="1060400">
                <a:moveTo>
                  <a:pt x="0" y="0"/>
                </a:moveTo>
                <a:lnTo>
                  <a:pt x="5477470" y="0"/>
                </a:lnTo>
                <a:lnTo>
                  <a:pt x="5477470" y="1060400"/>
                </a:lnTo>
                <a:lnTo>
                  <a:pt x="0" y="106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" r="-14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92858" y="6727180"/>
            <a:ext cx="3313956" cy="414189"/>
            <a:chOff x="0" y="0"/>
            <a:chExt cx="4418608" cy="552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Initialization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2858" y="7300318"/>
            <a:ext cx="4947345" cy="848022"/>
            <a:chOff x="0" y="0"/>
            <a:chExt cx="6596460" cy="11306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96460" cy="1130697"/>
            </a:xfrm>
            <a:custGeom>
              <a:avLst/>
              <a:gdLst/>
              <a:ahLst/>
              <a:cxnLst/>
              <a:rect l="l" t="t" r="r" b="b"/>
              <a:pathLst>
                <a:path w="6596460" h="1130697">
                  <a:moveTo>
                    <a:pt x="0" y="0"/>
                  </a:moveTo>
                  <a:lnTo>
                    <a:pt x="6596460" y="0"/>
                  </a:lnTo>
                  <a:lnTo>
                    <a:pt x="6596460" y="1130697"/>
                  </a:lnTo>
                  <a:lnTo>
                    <a:pt x="0" y="113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6596460" cy="1216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Randomly initialize the weight vectors for each node.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6405265" y="5269111"/>
            <a:ext cx="5477470" cy="1060400"/>
          </a:xfrm>
          <a:custGeom>
            <a:avLst/>
            <a:gdLst/>
            <a:ahLst/>
            <a:cxnLst/>
            <a:rect l="l" t="t" r="r" b="b"/>
            <a:pathLst>
              <a:path w="5477470" h="1060400">
                <a:moveTo>
                  <a:pt x="0" y="0"/>
                </a:moveTo>
                <a:lnTo>
                  <a:pt x="5477470" y="0"/>
                </a:lnTo>
                <a:lnTo>
                  <a:pt x="5477470" y="1060400"/>
                </a:lnTo>
                <a:lnTo>
                  <a:pt x="0" y="1060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" r="-142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670327" y="6727180"/>
            <a:ext cx="3313956" cy="414189"/>
            <a:chOff x="0" y="0"/>
            <a:chExt cx="4418608" cy="5522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Training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70327" y="7300318"/>
            <a:ext cx="4947345" cy="848022"/>
            <a:chOff x="0" y="0"/>
            <a:chExt cx="6596460" cy="11306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96460" cy="1130697"/>
            </a:xfrm>
            <a:custGeom>
              <a:avLst/>
              <a:gdLst/>
              <a:ahLst/>
              <a:cxnLst/>
              <a:rect l="l" t="t" r="r" b="b"/>
              <a:pathLst>
                <a:path w="6596460" h="1130697">
                  <a:moveTo>
                    <a:pt x="0" y="0"/>
                  </a:moveTo>
                  <a:lnTo>
                    <a:pt x="6596460" y="0"/>
                  </a:lnTo>
                  <a:lnTo>
                    <a:pt x="6596460" y="1130697"/>
                  </a:lnTo>
                  <a:lnTo>
                    <a:pt x="0" y="113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6596460" cy="1216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Find the Best Matching Unit (BMU) and update neighbors.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882735" y="5269111"/>
            <a:ext cx="5477470" cy="1060400"/>
          </a:xfrm>
          <a:custGeom>
            <a:avLst/>
            <a:gdLst/>
            <a:ahLst/>
            <a:cxnLst/>
            <a:rect l="l" t="t" r="r" b="b"/>
            <a:pathLst>
              <a:path w="5477470" h="1060400">
                <a:moveTo>
                  <a:pt x="0" y="0"/>
                </a:moveTo>
                <a:lnTo>
                  <a:pt x="5477470" y="0"/>
                </a:lnTo>
                <a:lnTo>
                  <a:pt x="5477470" y="1060400"/>
                </a:lnTo>
                <a:lnTo>
                  <a:pt x="0" y="106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" r="-14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2147798" y="6727180"/>
            <a:ext cx="3313956" cy="414189"/>
            <a:chOff x="0" y="0"/>
            <a:chExt cx="4418608" cy="5522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Convergence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47798" y="7300318"/>
            <a:ext cx="4947345" cy="848022"/>
            <a:chOff x="0" y="0"/>
            <a:chExt cx="6596460" cy="11306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96460" cy="1130697"/>
            </a:xfrm>
            <a:custGeom>
              <a:avLst/>
              <a:gdLst/>
              <a:ahLst/>
              <a:cxnLst/>
              <a:rect l="l" t="t" r="r" b="b"/>
              <a:pathLst>
                <a:path w="6596460" h="1130697">
                  <a:moveTo>
                    <a:pt x="0" y="0"/>
                  </a:moveTo>
                  <a:lnTo>
                    <a:pt x="6596460" y="0"/>
                  </a:lnTo>
                  <a:lnTo>
                    <a:pt x="6596460" y="1130697"/>
                  </a:lnTo>
                  <a:lnTo>
                    <a:pt x="0" y="113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6596460" cy="1216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Repeat the training process until the map converges.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7795" y="8711654"/>
            <a:ext cx="16432411" cy="848022"/>
            <a:chOff x="0" y="0"/>
            <a:chExt cx="21909882" cy="11306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909881" cy="1130697"/>
            </a:xfrm>
            <a:custGeom>
              <a:avLst/>
              <a:gdLst/>
              <a:ahLst/>
              <a:cxnLst/>
              <a:rect l="l" t="t" r="r" b="b"/>
              <a:pathLst>
                <a:path w="21909881" h="1130697">
                  <a:moveTo>
                    <a:pt x="0" y="0"/>
                  </a:moveTo>
                  <a:lnTo>
                    <a:pt x="21909881" y="0"/>
                  </a:lnTo>
                  <a:lnTo>
                    <a:pt x="21909881" y="1130697"/>
                  </a:lnTo>
                  <a:lnTo>
                    <a:pt x="0" y="1130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1909882" cy="1216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The learning process involves selecting a random input vector. Then adjust weight vectors to be more similar to the input vector. The learning rate and neighborhood radius decrease over time.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366766"/>
            <a:ext cx="14279315" cy="885974"/>
            <a:chOff x="0" y="0"/>
            <a:chExt cx="19039087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39087" cy="1181298"/>
            </a:xfrm>
            <a:custGeom>
              <a:avLst/>
              <a:gdLst/>
              <a:ahLst/>
              <a:cxnLst/>
              <a:rect l="l" t="t" r="r" b="b"/>
              <a:pathLst>
                <a:path w="19039087" h="1181298">
                  <a:moveTo>
                    <a:pt x="0" y="0"/>
                  </a:moveTo>
                  <a:lnTo>
                    <a:pt x="19039087" y="0"/>
                  </a:lnTo>
                  <a:lnTo>
                    <a:pt x="1903908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039087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The SOM Grid: Structure and Function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5673179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5970985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Grid Structure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6584007"/>
            <a:ext cx="4659362" cy="907256"/>
            <a:chOff x="0" y="0"/>
            <a:chExt cx="6212483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209675"/>
            </a:xfrm>
            <a:custGeom>
              <a:avLst/>
              <a:gdLst/>
              <a:ahLst/>
              <a:cxnLst/>
              <a:rect l="l" t="t" r="r" b="b"/>
              <a:pathLst>
                <a:path w="6212483" h="1209675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21248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Typically, a 2D grid where each node represents a cluster.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5673179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5970985"/>
            <a:ext cx="3840361" cy="442912"/>
            <a:chOff x="0" y="0"/>
            <a:chExt cx="512048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0482" cy="590550"/>
            </a:xfrm>
            <a:custGeom>
              <a:avLst/>
              <a:gdLst/>
              <a:ahLst/>
              <a:cxnLst/>
              <a:rect l="l" t="t" r="r" b="b"/>
              <a:pathLst>
                <a:path w="5120482" h="590550">
                  <a:moveTo>
                    <a:pt x="0" y="0"/>
                  </a:moveTo>
                  <a:lnTo>
                    <a:pt x="5120482" y="0"/>
                  </a:lnTo>
                  <a:lnTo>
                    <a:pt x="512048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12048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Node Representation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6584007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621248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Each node contains a weight vector representing cluster characteristics.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5673179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5970985"/>
            <a:ext cx="4407842" cy="442912"/>
            <a:chOff x="0" y="0"/>
            <a:chExt cx="5877123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77123" cy="590550"/>
            </a:xfrm>
            <a:custGeom>
              <a:avLst/>
              <a:gdLst/>
              <a:ahLst/>
              <a:cxnLst/>
              <a:rect l="l" t="t" r="r" b="b"/>
              <a:pathLst>
                <a:path w="5877123" h="590550">
                  <a:moveTo>
                    <a:pt x="0" y="0"/>
                  </a:moveTo>
                  <a:lnTo>
                    <a:pt x="5877123" y="0"/>
                  </a:lnTo>
                  <a:lnTo>
                    <a:pt x="587712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5877123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Neighborhood Function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6584007"/>
            <a:ext cx="4659362" cy="907256"/>
            <a:chOff x="0" y="0"/>
            <a:chExt cx="6212483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209675"/>
            </a:xfrm>
            <a:custGeom>
              <a:avLst/>
              <a:gdLst/>
              <a:ahLst/>
              <a:cxnLst/>
              <a:rect l="l" t="t" r="r" b="b"/>
              <a:pathLst>
                <a:path w="6212483" h="1209675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621248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Defines how much neighbors are updated during training.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92238" y="8556872"/>
            <a:ext cx="16303526" cy="907256"/>
            <a:chOff x="0" y="0"/>
            <a:chExt cx="21738035" cy="12096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The grid size influences the granularity of the clusters. Larger grids allow for more detailed representations. Each node contains a weight vector that represents the characteristics of the cluster it represents.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950714"/>
            <a:ext cx="15793790" cy="885974"/>
            <a:chOff x="0" y="0"/>
            <a:chExt cx="21058387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58387" cy="1181298"/>
            </a:xfrm>
            <a:custGeom>
              <a:avLst/>
              <a:gdLst/>
              <a:ahLst/>
              <a:cxnLst/>
              <a:rect l="l" t="t" r="r" b="b"/>
              <a:pathLst>
                <a:path w="21058387" h="1181298">
                  <a:moveTo>
                    <a:pt x="0" y="0"/>
                  </a:moveTo>
                  <a:lnTo>
                    <a:pt x="21058387" y="0"/>
                  </a:lnTo>
                  <a:lnTo>
                    <a:pt x="2105838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058387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The U-Matrix: Visualizing Cluster Structure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1570" y="3502521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Definition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783414" y="3357562"/>
            <a:ext cx="424160" cy="530275"/>
            <a:chOff x="0" y="0"/>
            <a:chExt cx="565547" cy="7070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22237" y="3502521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Interpretation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565755" y="3843189"/>
            <a:ext cx="424160" cy="530275"/>
            <a:chOff x="0" y="0"/>
            <a:chExt cx="565547" cy="7070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6568231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Visualization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080129" y="6625530"/>
            <a:ext cx="424160" cy="530275"/>
            <a:chOff x="0" y="0"/>
            <a:chExt cx="565547" cy="707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321570" y="6568231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Use Case</a:t>
              </a:r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6290816" y="2403722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7297788" y="6139904"/>
            <a:ext cx="424160" cy="530275"/>
            <a:chOff x="0" y="0"/>
            <a:chExt cx="565547" cy="70703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92238" y="8428881"/>
            <a:ext cx="16303526" cy="907256"/>
            <a:chOff x="0" y="0"/>
            <a:chExt cx="21738035" cy="12096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The U-Matrix is a visualization technique that shows the distance between neighboring nodes. High values indicate boundaries, while low values indicate areas within clusters. It is typically represented as a heatmap.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636890" y="2028379"/>
            <a:ext cx="9445526" cy="1771947"/>
            <a:chOff x="0" y="0"/>
            <a:chExt cx="12594035" cy="23625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Project: Clustering Wikiart Dataset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4636890" y="422552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636890" y="5217765"/>
            <a:ext cx="2864941" cy="1360885"/>
            <a:chOff x="0" y="0"/>
            <a:chExt cx="3819922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9922" cy="1814513"/>
            </a:xfrm>
            <a:custGeom>
              <a:avLst/>
              <a:gdLst/>
              <a:ahLst/>
              <a:cxnLst/>
              <a:rect l="l" t="t" r="r" b="b"/>
              <a:pathLst>
                <a:path w="3819922" h="1814513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3819922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Wikiart: A collection of over 350,000 artworks.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7927032" y="422552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927032" y="5217765"/>
            <a:ext cx="2865090" cy="1360885"/>
            <a:chOff x="0" y="0"/>
            <a:chExt cx="3820120" cy="1814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20120" cy="1814513"/>
            </a:xfrm>
            <a:custGeom>
              <a:avLst/>
              <a:gdLst/>
              <a:ahLst/>
              <a:cxnLst/>
              <a:rect l="l" t="t" r="r" b="b"/>
              <a:pathLst>
                <a:path w="3820120" h="1814513">
                  <a:moveTo>
                    <a:pt x="0" y="0"/>
                  </a:moveTo>
                  <a:lnTo>
                    <a:pt x="3820120" y="0"/>
                  </a:lnTo>
                  <a:lnTo>
                    <a:pt x="3820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82012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Data Preprocessing: Extracting features from images.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217325" y="422552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217325" y="5217765"/>
            <a:ext cx="2864941" cy="1360885"/>
            <a:chOff x="0" y="0"/>
            <a:chExt cx="3819922" cy="1814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9922" cy="1814513"/>
            </a:xfrm>
            <a:custGeom>
              <a:avLst/>
              <a:gdLst/>
              <a:ahLst/>
              <a:cxnLst/>
              <a:rect l="l" t="t" r="r" b="b"/>
              <a:pathLst>
                <a:path w="3819922" h="1814513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3819922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Tools Used: Python, Scikit-learn, </a:t>
              </a:r>
              <a:r>
                <a:rPr lang="en-US" sz="2187" dirty="0" err="1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MinSom</a:t>
              </a:r>
              <a:r>
                <a:rPr lang="en-US" sz="2187" dirty="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 library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636890" y="6897589"/>
            <a:ext cx="9445526" cy="1360885"/>
            <a:chOff x="0" y="0"/>
            <a:chExt cx="12594035" cy="18145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We extracted our images data from Wiki Art Dataset available in Kaggle. We also used data normalization. Sample images showcase the diversity of styles.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" y="-4763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4756" y="2749154"/>
            <a:ext cx="16399669" cy="1686222"/>
            <a:chOff x="0" y="0"/>
            <a:chExt cx="21866225" cy="2248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66225" cy="2248297"/>
            </a:xfrm>
            <a:custGeom>
              <a:avLst/>
              <a:gdLst/>
              <a:ahLst/>
              <a:cxnLst/>
              <a:rect l="l" t="t" r="r" b="b"/>
              <a:pathLst>
                <a:path w="21866225" h="2248297">
                  <a:moveTo>
                    <a:pt x="0" y="0"/>
                  </a:moveTo>
                  <a:lnTo>
                    <a:pt x="21866225" y="0"/>
                  </a:lnTo>
                  <a:lnTo>
                    <a:pt x="21866225" y="2248297"/>
                  </a:lnTo>
                  <a:lnTo>
                    <a:pt x="0" y="2248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866225" cy="22863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250">
                  <a:solidFill>
                    <a:srgbClr val="5C4E3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Implementation Details: Feature Extraction and SOM Training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9994" y="5138737"/>
            <a:ext cx="616446" cy="616446"/>
            <a:chOff x="0" y="0"/>
            <a:chExt cx="821928" cy="82192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09244" cy="809244"/>
            </a:xfrm>
            <a:custGeom>
              <a:avLst/>
              <a:gdLst/>
              <a:ahLst/>
              <a:cxnLst/>
              <a:rect l="l" t="t" r="r" b="b"/>
              <a:pathLst>
                <a:path w="809244" h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21944" cy="821944"/>
            </a:xfrm>
            <a:custGeom>
              <a:avLst/>
              <a:gdLst/>
              <a:ahLst/>
              <a:cxnLst/>
              <a:rect l="l" t="t" r="r" b="b"/>
              <a:pathLst>
                <a:path w="821944" h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25884" y="5194101"/>
            <a:ext cx="404664" cy="505717"/>
            <a:chOff x="0" y="0"/>
            <a:chExt cx="539552" cy="674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9552" cy="674290"/>
            </a:xfrm>
            <a:custGeom>
              <a:avLst/>
              <a:gdLst/>
              <a:ahLst/>
              <a:cxnLst/>
              <a:rect l="l" t="t" r="r" b="b"/>
              <a:pathLst>
                <a:path w="539552" h="674290">
                  <a:moveTo>
                    <a:pt x="0" y="0"/>
                  </a:moveTo>
                  <a:lnTo>
                    <a:pt x="539552" y="0"/>
                  </a:lnTo>
                  <a:lnTo>
                    <a:pt x="539552" y="674290"/>
                  </a:lnTo>
                  <a:lnTo>
                    <a:pt x="0" y="674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539552" cy="617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01354" y="5143500"/>
            <a:ext cx="3372296" cy="421481"/>
            <a:chOff x="0" y="0"/>
            <a:chExt cx="4496395" cy="561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96395" cy="561975"/>
            </a:xfrm>
            <a:custGeom>
              <a:avLst/>
              <a:gdLst/>
              <a:ahLst/>
              <a:cxnLst/>
              <a:rect l="l" t="t" r="r" b="b"/>
              <a:pathLst>
                <a:path w="4496395" h="561975">
                  <a:moveTo>
                    <a:pt x="0" y="0"/>
                  </a:moveTo>
                  <a:lnTo>
                    <a:pt x="4496395" y="0"/>
                  </a:lnTo>
                  <a:lnTo>
                    <a:pt x="4496395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496395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Feature Extraction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01354" y="5726758"/>
            <a:ext cx="4013448" cy="1222105"/>
            <a:chOff x="0" y="0"/>
            <a:chExt cx="5351263" cy="16294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51263" cy="1629474"/>
            </a:xfrm>
            <a:custGeom>
              <a:avLst/>
              <a:gdLst/>
              <a:ahLst/>
              <a:cxnLst/>
              <a:rect l="l" t="t" r="r" b="b"/>
              <a:pathLst>
                <a:path w="5351263" h="1629474">
                  <a:moveTo>
                    <a:pt x="0" y="0"/>
                  </a:moveTo>
                  <a:lnTo>
                    <a:pt x="5351263" y="0"/>
                  </a:lnTo>
                  <a:lnTo>
                    <a:pt x="5351263" y="1629474"/>
                  </a:lnTo>
                  <a:lnTo>
                    <a:pt x="0" y="1629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5351263" cy="17151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Images were grayscaled, resized, flattened, and MinMax normalized before SOM training..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76491" y="5138737"/>
            <a:ext cx="616446" cy="616446"/>
            <a:chOff x="0" y="0"/>
            <a:chExt cx="821928" cy="821928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09244" cy="809244"/>
            </a:xfrm>
            <a:custGeom>
              <a:avLst/>
              <a:gdLst/>
              <a:ahLst/>
              <a:cxnLst/>
              <a:rect l="l" t="t" r="r" b="b"/>
              <a:pathLst>
                <a:path w="809244" h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21944" cy="821944"/>
            </a:xfrm>
            <a:custGeom>
              <a:avLst/>
              <a:gdLst/>
              <a:ahLst/>
              <a:cxnLst/>
              <a:rect l="l" t="t" r="r" b="b"/>
              <a:pathLst>
                <a:path w="821944" h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682382" y="5194101"/>
            <a:ext cx="404664" cy="505717"/>
            <a:chOff x="0" y="0"/>
            <a:chExt cx="539552" cy="6742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9552" cy="674290"/>
            </a:xfrm>
            <a:custGeom>
              <a:avLst/>
              <a:gdLst/>
              <a:ahLst/>
              <a:cxnLst/>
              <a:rect l="l" t="t" r="r" b="b"/>
              <a:pathLst>
                <a:path w="539552" h="674290">
                  <a:moveTo>
                    <a:pt x="0" y="0"/>
                  </a:moveTo>
                  <a:lnTo>
                    <a:pt x="539552" y="0"/>
                  </a:lnTo>
                  <a:lnTo>
                    <a:pt x="539552" y="674290"/>
                  </a:lnTo>
                  <a:lnTo>
                    <a:pt x="0" y="674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539552" cy="617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457851" y="5143500"/>
            <a:ext cx="3372296" cy="421481"/>
            <a:chOff x="0" y="0"/>
            <a:chExt cx="4496395" cy="561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96395" cy="561975"/>
            </a:xfrm>
            <a:custGeom>
              <a:avLst/>
              <a:gdLst/>
              <a:ahLst/>
              <a:cxnLst/>
              <a:rect l="l" t="t" r="r" b="b"/>
              <a:pathLst>
                <a:path w="4496395" h="561975">
                  <a:moveTo>
                    <a:pt x="0" y="0"/>
                  </a:moveTo>
                  <a:lnTo>
                    <a:pt x="4496395" y="0"/>
                  </a:lnTo>
                  <a:lnTo>
                    <a:pt x="4496395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496395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SOM Training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57851" y="5726758"/>
            <a:ext cx="4410224" cy="803005"/>
            <a:chOff x="0" y="0"/>
            <a:chExt cx="5880298" cy="10706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880298" cy="1070674"/>
            </a:xfrm>
            <a:custGeom>
              <a:avLst/>
              <a:gdLst/>
              <a:ahLst/>
              <a:cxnLst/>
              <a:rect l="l" t="t" r="r" b="b"/>
              <a:pathLst>
                <a:path w="5880298" h="1070674">
                  <a:moveTo>
                    <a:pt x="0" y="0"/>
                  </a:moveTo>
                  <a:lnTo>
                    <a:pt x="5880298" y="0"/>
                  </a:lnTo>
                  <a:lnTo>
                    <a:pt x="5880298" y="1070674"/>
                  </a:lnTo>
                  <a:lnTo>
                    <a:pt x="0" y="1070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5880298" cy="1156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 dirty="0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Trained a SOM with a 3x3 grid(i.e. 9 neurons)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132989" y="5138737"/>
            <a:ext cx="616446" cy="616446"/>
            <a:chOff x="0" y="0"/>
            <a:chExt cx="821928" cy="821928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809244" cy="809244"/>
            </a:xfrm>
            <a:custGeom>
              <a:avLst/>
              <a:gdLst/>
              <a:ahLst/>
              <a:cxnLst/>
              <a:rect l="l" t="t" r="r" b="b"/>
              <a:pathLst>
                <a:path w="809244" h="809244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114" y="0"/>
                  </a:lnTo>
                  <a:cubicBezTo>
                    <a:pt x="741553" y="0"/>
                    <a:pt x="809244" y="67691"/>
                    <a:pt x="809244" y="151130"/>
                  </a:cubicBezTo>
                  <a:lnTo>
                    <a:pt x="809244" y="658114"/>
                  </a:lnTo>
                  <a:cubicBezTo>
                    <a:pt x="809244" y="741553"/>
                    <a:pt x="741553" y="809244"/>
                    <a:pt x="658114" y="809244"/>
                  </a:cubicBezTo>
                  <a:lnTo>
                    <a:pt x="151130" y="809244"/>
                  </a:lnTo>
                  <a:cubicBezTo>
                    <a:pt x="67691" y="809244"/>
                    <a:pt x="0" y="741553"/>
                    <a:pt x="0" y="658114"/>
                  </a:cubicBezTo>
                  <a:close/>
                </a:path>
              </a:pathLst>
            </a:custGeom>
            <a:solidFill>
              <a:srgbClr val="F7EDD4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821944" cy="821944"/>
            </a:xfrm>
            <a:custGeom>
              <a:avLst/>
              <a:gdLst/>
              <a:ahLst/>
              <a:cxnLst/>
              <a:rect l="l" t="t" r="r" b="b"/>
              <a:pathLst>
                <a:path w="821944" h="821944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lnTo>
                    <a:pt x="664464" y="6350"/>
                  </a:lnTo>
                  <a:lnTo>
                    <a:pt x="664464" y="0"/>
                  </a:lnTo>
                  <a:cubicBezTo>
                    <a:pt x="751459" y="0"/>
                    <a:pt x="821944" y="70485"/>
                    <a:pt x="821944" y="157480"/>
                  </a:cubicBezTo>
                  <a:lnTo>
                    <a:pt x="821944" y="664464"/>
                  </a:lnTo>
                  <a:lnTo>
                    <a:pt x="815594" y="664464"/>
                  </a:lnTo>
                  <a:lnTo>
                    <a:pt x="821944" y="664464"/>
                  </a:lnTo>
                  <a:cubicBezTo>
                    <a:pt x="821944" y="751459"/>
                    <a:pt x="751459" y="821944"/>
                    <a:pt x="664464" y="821944"/>
                  </a:cubicBezTo>
                  <a:lnTo>
                    <a:pt x="664464" y="815594"/>
                  </a:lnTo>
                  <a:lnTo>
                    <a:pt x="664464" y="821944"/>
                  </a:lnTo>
                  <a:lnTo>
                    <a:pt x="157480" y="821944"/>
                  </a:lnTo>
                  <a:lnTo>
                    <a:pt x="157480" y="815594"/>
                  </a:lnTo>
                  <a:lnTo>
                    <a:pt x="157480" y="821944"/>
                  </a:lnTo>
                  <a:cubicBezTo>
                    <a:pt x="70485" y="821944"/>
                    <a:pt x="0" y="751459"/>
                    <a:pt x="0" y="66446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464"/>
                  </a:lnTo>
                  <a:lnTo>
                    <a:pt x="6350" y="664464"/>
                  </a:lnTo>
                  <a:lnTo>
                    <a:pt x="12700" y="664464"/>
                  </a:lnTo>
                  <a:cubicBezTo>
                    <a:pt x="12700" y="744347"/>
                    <a:pt x="77470" y="809244"/>
                    <a:pt x="157480" y="809244"/>
                  </a:cubicBezTo>
                  <a:lnTo>
                    <a:pt x="664464" y="809244"/>
                  </a:lnTo>
                  <a:cubicBezTo>
                    <a:pt x="744347" y="809244"/>
                    <a:pt x="809244" y="744474"/>
                    <a:pt x="809244" y="664464"/>
                  </a:cubicBezTo>
                  <a:lnTo>
                    <a:pt x="809244" y="157480"/>
                  </a:lnTo>
                  <a:lnTo>
                    <a:pt x="815594" y="157480"/>
                  </a:lnTo>
                  <a:lnTo>
                    <a:pt x="809244" y="157480"/>
                  </a:lnTo>
                  <a:cubicBezTo>
                    <a:pt x="809244" y="77470"/>
                    <a:pt x="744474" y="12700"/>
                    <a:pt x="664464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470"/>
                    <a:pt x="12700" y="157480"/>
                  </a:cubicBezTo>
                  <a:close/>
                </a:path>
              </a:pathLst>
            </a:custGeom>
            <a:solidFill>
              <a:srgbClr val="DDD3B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238880" y="5194101"/>
            <a:ext cx="404664" cy="505717"/>
            <a:chOff x="0" y="0"/>
            <a:chExt cx="539552" cy="67429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39552" cy="674290"/>
            </a:xfrm>
            <a:custGeom>
              <a:avLst/>
              <a:gdLst/>
              <a:ahLst/>
              <a:cxnLst/>
              <a:rect l="l" t="t" r="r" b="b"/>
              <a:pathLst>
                <a:path w="539552" h="674290">
                  <a:moveTo>
                    <a:pt x="0" y="0"/>
                  </a:moveTo>
                  <a:lnTo>
                    <a:pt x="539552" y="0"/>
                  </a:lnTo>
                  <a:lnTo>
                    <a:pt x="539552" y="674290"/>
                  </a:lnTo>
                  <a:lnTo>
                    <a:pt x="0" y="674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57150"/>
              <a:ext cx="539552" cy="617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014350" y="5086202"/>
            <a:ext cx="4675137" cy="478779"/>
            <a:chOff x="0" y="-76398"/>
            <a:chExt cx="6233516" cy="6383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647135" cy="561975"/>
            </a:xfrm>
            <a:custGeom>
              <a:avLst/>
              <a:gdLst/>
              <a:ahLst/>
              <a:cxnLst/>
              <a:rect l="l" t="t" r="r" b="b"/>
              <a:pathLst>
                <a:path w="5647135" h="561975">
                  <a:moveTo>
                    <a:pt x="0" y="0"/>
                  </a:moveTo>
                  <a:lnTo>
                    <a:pt x="5647135" y="0"/>
                  </a:lnTo>
                  <a:lnTo>
                    <a:pt x="5647135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76398"/>
              <a:ext cx="6233516" cy="6383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dirty="0">
                  <a:solidFill>
                    <a:srgbClr val="45424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Hyperparameter Tuning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014350" y="5726758"/>
            <a:ext cx="4410224" cy="1222105"/>
            <a:chOff x="0" y="0"/>
            <a:chExt cx="5880298" cy="162947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880298" cy="1629474"/>
            </a:xfrm>
            <a:custGeom>
              <a:avLst/>
              <a:gdLst/>
              <a:ahLst/>
              <a:cxnLst/>
              <a:rect l="l" t="t" r="r" b="b"/>
              <a:pathLst>
                <a:path w="5880298" h="1629474">
                  <a:moveTo>
                    <a:pt x="0" y="0"/>
                  </a:moveTo>
                  <a:lnTo>
                    <a:pt x="5880298" y="0"/>
                  </a:lnTo>
                  <a:lnTo>
                    <a:pt x="5880298" y="1629474"/>
                  </a:lnTo>
                  <a:lnTo>
                    <a:pt x="0" y="1629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5880298" cy="17151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Tuned grid size, learning rate, and neighborhood function and iterations.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24756" y="7653713"/>
            <a:ext cx="16399669" cy="863204"/>
            <a:chOff x="0" y="0"/>
            <a:chExt cx="21866225" cy="11509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866225" cy="1150938"/>
            </a:xfrm>
            <a:custGeom>
              <a:avLst/>
              <a:gdLst/>
              <a:ahLst/>
              <a:cxnLst/>
              <a:rect l="l" t="t" r="r" b="b"/>
              <a:pathLst>
                <a:path w="21866225" h="1150938">
                  <a:moveTo>
                    <a:pt x="0" y="0"/>
                  </a:moveTo>
                  <a:lnTo>
                    <a:pt x="21866225" y="0"/>
                  </a:lnTo>
                  <a:lnTo>
                    <a:pt x="21866225" y="1150938"/>
                  </a:lnTo>
                  <a:lnTo>
                    <a:pt x="0" y="115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85725"/>
              <a:ext cx="21866225" cy="12366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454240"/>
                  </a:solidFill>
                  <a:latin typeface="DM Sans"/>
                  <a:ea typeface="DM Sans"/>
                  <a:cs typeface="DM Sans"/>
                  <a:sym typeface="DM Sans"/>
                </a:rPr>
                <a:t>We extracted features from the last fully connected layer and reduced dimensionality. A Gaussian neighborhood function was used. The SOM was trained for 1000 epochs.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9752" y="625185"/>
            <a:ext cx="7388497" cy="7916246"/>
          </a:xfrm>
          <a:custGeom>
            <a:avLst/>
            <a:gdLst/>
            <a:ahLst/>
            <a:cxnLst/>
            <a:rect l="l" t="t" r="r" b="b"/>
            <a:pathLst>
              <a:path w="7388497" h="7916246">
                <a:moveTo>
                  <a:pt x="0" y="0"/>
                </a:moveTo>
                <a:lnTo>
                  <a:pt x="7388496" y="0"/>
                </a:lnTo>
                <a:lnTo>
                  <a:pt x="7388496" y="7916246"/>
                </a:lnTo>
                <a:lnTo>
                  <a:pt x="0" y="791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91200" y="9029700"/>
            <a:ext cx="761589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fig: flow-chart of SOM Clustering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5331" y="863799"/>
            <a:ext cx="9269909" cy="1714500"/>
            <a:chOff x="0" y="0"/>
            <a:chExt cx="12359878" cy="228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359878" cy="2343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SOM Initialization: Setting the Stage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0996" y="3216474"/>
            <a:ext cx="4518869" cy="3428256"/>
            <a:chOff x="0" y="0"/>
            <a:chExt cx="6025158" cy="4571008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5974334" cy="4520184"/>
            </a:xfrm>
            <a:custGeom>
              <a:avLst/>
              <a:gdLst/>
              <a:ahLst/>
              <a:cxnLst/>
              <a:rect l="l" t="t" r="r" b="b"/>
              <a:pathLst>
                <a:path w="5974334" h="4520184">
                  <a:moveTo>
                    <a:pt x="0" y="617220"/>
                  </a:moveTo>
                  <a:cubicBezTo>
                    <a:pt x="0" y="276352"/>
                    <a:pt x="277114" y="0"/>
                    <a:pt x="618871" y="0"/>
                  </a:cubicBezTo>
                  <a:lnTo>
                    <a:pt x="5355463" y="0"/>
                  </a:lnTo>
                  <a:cubicBezTo>
                    <a:pt x="5697220" y="0"/>
                    <a:pt x="5974334" y="276352"/>
                    <a:pt x="5974334" y="617220"/>
                  </a:cubicBezTo>
                  <a:lnTo>
                    <a:pt x="5974334" y="3902964"/>
                  </a:lnTo>
                  <a:cubicBezTo>
                    <a:pt x="5974334" y="4243832"/>
                    <a:pt x="5697220" y="4520184"/>
                    <a:pt x="5355463" y="4520184"/>
                  </a:cubicBezTo>
                  <a:lnTo>
                    <a:pt x="618871" y="4520184"/>
                  </a:lnTo>
                  <a:cubicBezTo>
                    <a:pt x="277114" y="4520184"/>
                    <a:pt x="0" y="4243832"/>
                    <a:pt x="0" y="3902964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025134" cy="4570984"/>
            </a:xfrm>
            <a:custGeom>
              <a:avLst/>
              <a:gdLst/>
              <a:ahLst/>
              <a:cxnLst/>
              <a:rect l="l" t="t" r="r" b="b"/>
              <a:pathLst>
                <a:path w="6025134" h="4570984">
                  <a:moveTo>
                    <a:pt x="0" y="642620"/>
                  </a:moveTo>
                  <a:cubicBezTo>
                    <a:pt x="0" y="287655"/>
                    <a:pt x="288544" y="0"/>
                    <a:pt x="644271" y="0"/>
                  </a:cubicBezTo>
                  <a:lnTo>
                    <a:pt x="5380863" y="0"/>
                  </a:lnTo>
                  <a:lnTo>
                    <a:pt x="5380863" y="25400"/>
                  </a:lnTo>
                  <a:lnTo>
                    <a:pt x="5380863" y="0"/>
                  </a:lnTo>
                  <a:cubicBezTo>
                    <a:pt x="5736590" y="0"/>
                    <a:pt x="6025134" y="287655"/>
                    <a:pt x="6025134" y="642620"/>
                  </a:cubicBezTo>
                  <a:lnTo>
                    <a:pt x="5999734" y="642620"/>
                  </a:lnTo>
                  <a:lnTo>
                    <a:pt x="6025134" y="642620"/>
                  </a:lnTo>
                  <a:lnTo>
                    <a:pt x="6025134" y="3928364"/>
                  </a:lnTo>
                  <a:lnTo>
                    <a:pt x="5999734" y="3928364"/>
                  </a:lnTo>
                  <a:lnTo>
                    <a:pt x="6025134" y="3928364"/>
                  </a:lnTo>
                  <a:cubicBezTo>
                    <a:pt x="6025134" y="4283329"/>
                    <a:pt x="5736590" y="4570984"/>
                    <a:pt x="5380863" y="4570984"/>
                  </a:cubicBezTo>
                  <a:lnTo>
                    <a:pt x="5380863" y="4545584"/>
                  </a:lnTo>
                  <a:lnTo>
                    <a:pt x="5380863" y="4570984"/>
                  </a:lnTo>
                  <a:lnTo>
                    <a:pt x="644271" y="4570984"/>
                  </a:lnTo>
                  <a:lnTo>
                    <a:pt x="644271" y="4545584"/>
                  </a:lnTo>
                  <a:lnTo>
                    <a:pt x="644271" y="4570984"/>
                  </a:lnTo>
                  <a:cubicBezTo>
                    <a:pt x="288544" y="4570984"/>
                    <a:pt x="0" y="4283329"/>
                    <a:pt x="0" y="3928364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928364"/>
                  </a:lnTo>
                  <a:lnTo>
                    <a:pt x="25400" y="3928364"/>
                  </a:lnTo>
                  <a:lnTo>
                    <a:pt x="50800" y="3928364"/>
                  </a:lnTo>
                  <a:cubicBezTo>
                    <a:pt x="50800" y="4255135"/>
                    <a:pt x="316484" y="4520184"/>
                    <a:pt x="644271" y="4520184"/>
                  </a:cubicBezTo>
                  <a:lnTo>
                    <a:pt x="5380863" y="4520184"/>
                  </a:lnTo>
                  <a:cubicBezTo>
                    <a:pt x="5708777" y="4520184"/>
                    <a:pt x="5974334" y="4255135"/>
                    <a:pt x="5974334" y="3928364"/>
                  </a:cubicBezTo>
                  <a:lnTo>
                    <a:pt x="5974334" y="642620"/>
                  </a:lnTo>
                  <a:cubicBezTo>
                    <a:pt x="5974334" y="315849"/>
                    <a:pt x="5708650" y="50800"/>
                    <a:pt x="5380863" y="50800"/>
                  </a:cubicBezTo>
                  <a:lnTo>
                    <a:pt x="644271" y="50800"/>
                  </a:lnTo>
                  <a:lnTo>
                    <a:pt x="644271" y="25400"/>
                  </a:lnTo>
                  <a:lnTo>
                    <a:pt x="644271" y="50800"/>
                  </a:lnTo>
                  <a:cubicBezTo>
                    <a:pt x="316484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26666" y="3582144"/>
            <a:ext cx="3429000" cy="428625"/>
            <a:chOff x="0" y="0"/>
            <a:chExt cx="457200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SOM Grid Definition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26666" y="4195911"/>
            <a:ext cx="3787527" cy="1481435"/>
            <a:chOff x="0" y="0"/>
            <a:chExt cx="5050037" cy="19752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50037" cy="1975247"/>
            </a:xfrm>
            <a:custGeom>
              <a:avLst/>
              <a:gdLst/>
              <a:ahLst/>
              <a:cxnLst/>
              <a:rect l="l" t="t" r="r" b="b"/>
              <a:pathLst>
                <a:path w="5050037" h="1975247">
                  <a:moveTo>
                    <a:pt x="0" y="0"/>
                  </a:moveTo>
                  <a:lnTo>
                    <a:pt x="5050037" y="0"/>
                  </a:lnTo>
                  <a:lnTo>
                    <a:pt x="505003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5050037" cy="2080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Map size, for example, 10x10 or 20x20. The grid size impacts cluster granularity.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50285" y="3216474"/>
            <a:ext cx="4518869" cy="3428256"/>
            <a:chOff x="0" y="0"/>
            <a:chExt cx="6025158" cy="4571008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5974334" cy="4520184"/>
            </a:xfrm>
            <a:custGeom>
              <a:avLst/>
              <a:gdLst/>
              <a:ahLst/>
              <a:cxnLst/>
              <a:rect l="l" t="t" r="r" b="b"/>
              <a:pathLst>
                <a:path w="5974334" h="4520184">
                  <a:moveTo>
                    <a:pt x="0" y="617220"/>
                  </a:moveTo>
                  <a:cubicBezTo>
                    <a:pt x="0" y="276352"/>
                    <a:pt x="277114" y="0"/>
                    <a:pt x="618871" y="0"/>
                  </a:cubicBezTo>
                  <a:lnTo>
                    <a:pt x="5355463" y="0"/>
                  </a:lnTo>
                  <a:cubicBezTo>
                    <a:pt x="5697220" y="0"/>
                    <a:pt x="5974334" y="276352"/>
                    <a:pt x="5974334" y="617220"/>
                  </a:cubicBezTo>
                  <a:lnTo>
                    <a:pt x="5974334" y="3902964"/>
                  </a:lnTo>
                  <a:cubicBezTo>
                    <a:pt x="5974334" y="4243832"/>
                    <a:pt x="5697220" y="4520184"/>
                    <a:pt x="5355463" y="4520184"/>
                  </a:cubicBezTo>
                  <a:lnTo>
                    <a:pt x="618871" y="4520184"/>
                  </a:lnTo>
                  <a:cubicBezTo>
                    <a:pt x="277114" y="4520184"/>
                    <a:pt x="0" y="4243832"/>
                    <a:pt x="0" y="3902964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025134" cy="4570984"/>
            </a:xfrm>
            <a:custGeom>
              <a:avLst/>
              <a:gdLst/>
              <a:ahLst/>
              <a:cxnLst/>
              <a:rect l="l" t="t" r="r" b="b"/>
              <a:pathLst>
                <a:path w="6025134" h="4570984">
                  <a:moveTo>
                    <a:pt x="0" y="642620"/>
                  </a:moveTo>
                  <a:cubicBezTo>
                    <a:pt x="0" y="287655"/>
                    <a:pt x="288544" y="0"/>
                    <a:pt x="644271" y="0"/>
                  </a:cubicBezTo>
                  <a:lnTo>
                    <a:pt x="5380863" y="0"/>
                  </a:lnTo>
                  <a:lnTo>
                    <a:pt x="5380863" y="25400"/>
                  </a:lnTo>
                  <a:lnTo>
                    <a:pt x="5380863" y="0"/>
                  </a:lnTo>
                  <a:cubicBezTo>
                    <a:pt x="5736590" y="0"/>
                    <a:pt x="6025134" y="287655"/>
                    <a:pt x="6025134" y="642620"/>
                  </a:cubicBezTo>
                  <a:lnTo>
                    <a:pt x="5999734" y="642620"/>
                  </a:lnTo>
                  <a:lnTo>
                    <a:pt x="6025134" y="642620"/>
                  </a:lnTo>
                  <a:lnTo>
                    <a:pt x="6025134" y="3928364"/>
                  </a:lnTo>
                  <a:lnTo>
                    <a:pt x="5999734" y="3928364"/>
                  </a:lnTo>
                  <a:lnTo>
                    <a:pt x="6025134" y="3928364"/>
                  </a:lnTo>
                  <a:cubicBezTo>
                    <a:pt x="6025134" y="4283329"/>
                    <a:pt x="5736590" y="4570984"/>
                    <a:pt x="5380863" y="4570984"/>
                  </a:cubicBezTo>
                  <a:lnTo>
                    <a:pt x="5380863" y="4545584"/>
                  </a:lnTo>
                  <a:lnTo>
                    <a:pt x="5380863" y="4570984"/>
                  </a:lnTo>
                  <a:lnTo>
                    <a:pt x="644271" y="4570984"/>
                  </a:lnTo>
                  <a:lnTo>
                    <a:pt x="644271" y="4545584"/>
                  </a:lnTo>
                  <a:lnTo>
                    <a:pt x="644271" y="4570984"/>
                  </a:lnTo>
                  <a:cubicBezTo>
                    <a:pt x="288544" y="4570984"/>
                    <a:pt x="0" y="4283329"/>
                    <a:pt x="0" y="3928364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3928364"/>
                  </a:lnTo>
                  <a:lnTo>
                    <a:pt x="25400" y="3928364"/>
                  </a:lnTo>
                  <a:lnTo>
                    <a:pt x="50800" y="3928364"/>
                  </a:lnTo>
                  <a:cubicBezTo>
                    <a:pt x="50800" y="4255135"/>
                    <a:pt x="316484" y="4520184"/>
                    <a:pt x="644271" y="4520184"/>
                  </a:cubicBezTo>
                  <a:lnTo>
                    <a:pt x="5380863" y="4520184"/>
                  </a:lnTo>
                  <a:cubicBezTo>
                    <a:pt x="5708777" y="4520184"/>
                    <a:pt x="5974334" y="4255135"/>
                    <a:pt x="5974334" y="3928364"/>
                  </a:cubicBezTo>
                  <a:lnTo>
                    <a:pt x="5974334" y="642620"/>
                  </a:lnTo>
                  <a:cubicBezTo>
                    <a:pt x="5974334" y="315849"/>
                    <a:pt x="5708650" y="50800"/>
                    <a:pt x="5380863" y="50800"/>
                  </a:cubicBezTo>
                  <a:lnTo>
                    <a:pt x="644271" y="50800"/>
                  </a:lnTo>
                  <a:lnTo>
                    <a:pt x="644271" y="25400"/>
                  </a:lnTo>
                  <a:lnTo>
                    <a:pt x="644271" y="50800"/>
                  </a:lnTo>
                  <a:cubicBezTo>
                    <a:pt x="316484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215955" y="3582144"/>
            <a:ext cx="3429000" cy="428625"/>
            <a:chOff x="0" y="0"/>
            <a:chExt cx="457200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Common Strategies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15955" y="4195911"/>
            <a:ext cx="3787528" cy="987624"/>
            <a:chOff x="0" y="0"/>
            <a:chExt cx="5050037" cy="13168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50037" cy="1316832"/>
            </a:xfrm>
            <a:custGeom>
              <a:avLst/>
              <a:gdLst/>
              <a:ahLst/>
              <a:cxnLst/>
              <a:rect l="l" t="t" r="r" b="b"/>
              <a:pathLst>
                <a:path w="5050037" h="1316832">
                  <a:moveTo>
                    <a:pt x="0" y="0"/>
                  </a:moveTo>
                  <a:lnTo>
                    <a:pt x="5050037" y="0"/>
                  </a:lnTo>
                  <a:lnTo>
                    <a:pt x="505003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5050037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sqrt(N), N = number of data points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15955" y="5291435"/>
            <a:ext cx="3787528" cy="987624"/>
            <a:chOff x="0" y="0"/>
            <a:chExt cx="5050037" cy="13168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50037" cy="1316832"/>
            </a:xfrm>
            <a:custGeom>
              <a:avLst/>
              <a:gdLst/>
              <a:ahLst/>
              <a:cxnLst/>
              <a:rect l="l" t="t" r="r" b="b"/>
              <a:pathLst>
                <a:path w="5050037" h="1316832">
                  <a:moveTo>
                    <a:pt x="0" y="0"/>
                  </a:moveTo>
                  <a:lnTo>
                    <a:pt x="5050037" y="0"/>
                  </a:lnTo>
                  <a:lnTo>
                    <a:pt x="505003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5050037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Domain expertise to decide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60996" y="6915150"/>
            <a:ext cx="9308009" cy="2332733"/>
            <a:chOff x="0" y="0"/>
            <a:chExt cx="12410678" cy="3110310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12359894" cy="3059557"/>
            </a:xfrm>
            <a:custGeom>
              <a:avLst/>
              <a:gdLst/>
              <a:ahLst/>
              <a:cxnLst/>
              <a:rect l="l" t="t" r="r" b="b"/>
              <a:pathLst>
                <a:path w="12359894" h="3059557">
                  <a:moveTo>
                    <a:pt x="0" y="617220"/>
                  </a:moveTo>
                  <a:cubicBezTo>
                    <a:pt x="0" y="276352"/>
                    <a:pt x="279781" y="0"/>
                    <a:pt x="624967" y="0"/>
                  </a:cubicBezTo>
                  <a:lnTo>
                    <a:pt x="11734927" y="0"/>
                  </a:lnTo>
                  <a:cubicBezTo>
                    <a:pt x="12080113" y="0"/>
                    <a:pt x="12359894" y="276352"/>
                    <a:pt x="12359894" y="617220"/>
                  </a:cubicBezTo>
                  <a:lnTo>
                    <a:pt x="12359894" y="2442337"/>
                  </a:lnTo>
                  <a:cubicBezTo>
                    <a:pt x="12359894" y="2783205"/>
                    <a:pt x="12080113" y="3059557"/>
                    <a:pt x="11734927" y="3059557"/>
                  </a:cubicBezTo>
                  <a:lnTo>
                    <a:pt x="624967" y="3059557"/>
                  </a:lnTo>
                  <a:cubicBezTo>
                    <a:pt x="279781" y="3059557"/>
                    <a:pt x="0" y="2783205"/>
                    <a:pt x="0" y="244233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2410694" cy="3110357"/>
            </a:xfrm>
            <a:custGeom>
              <a:avLst/>
              <a:gdLst/>
              <a:ahLst/>
              <a:cxnLst/>
              <a:rect l="l" t="t" r="r" b="b"/>
              <a:pathLst>
                <a:path w="12410694" h="3110357">
                  <a:moveTo>
                    <a:pt x="0" y="642620"/>
                  </a:moveTo>
                  <a:cubicBezTo>
                    <a:pt x="0" y="287401"/>
                    <a:pt x="291465" y="0"/>
                    <a:pt x="650367" y="0"/>
                  </a:cubicBezTo>
                  <a:lnTo>
                    <a:pt x="11760327" y="0"/>
                  </a:lnTo>
                  <a:lnTo>
                    <a:pt x="11760327" y="25400"/>
                  </a:lnTo>
                  <a:lnTo>
                    <a:pt x="11760327" y="0"/>
                  </a:lnTo>
                  <a:cubicBezTo>
                    <a:pt x="12119229" y="0"/>
                    <a:pt x="12410694" y="287401"/>
                    <a:pt x="12410694" y="642620"/>
                  </a:cubicBezTo>
                  <a:lnTo>
                    <a:pt x="12385294" y="642620"/>
                  </a:lnTo>
                  <a:lnTo>
                    <a:pt x="12410694" y="642620"/>
                  </a:lnTo>
                  <a:lnTo>
                    <a:pt x="12410694" y="2467737"/>
                  </a:lnTo>
                  <a:lnTo>
                    <a:pt x="12385294" y="2467737"/>
                  </a:lnTo>
                  <a:lnTo>
                    <a:pt x="12410694" y="2467737"/>
                  </a:lnTo>
                  <a:cubicBezTo>
                    <a:pt x="12410694" y="2822956"/>
                    <a:pt x="12119229" y="3110357"/>
                    <a:pt x="11760327" y="3110357"/>
                  </a:cubicBezTo>
                  <a:lnTo>
                    <a:pt x="11760327" y="3084957"/>
                  </a:lnTo>
                  <a:lnTo>
                    <a:pt x="11760327" y="3110357"/>
                  </a:lnTo>
                  <a:lnTo>
                    <a:pt x="650367" y="3110357"/>
                  </a:lnTo>
                  <a:lnTo>
                    <a:pt x="650367" y="3084957"/>
                  </a:lnTo>
                  <a:lnTo>
                    <a:pt x="650367" y="3110357"/>
                  </a:lnTo>
                  <a:cubicBezTo>
                    <a:pt x="291465" y="3110357"/>
                    <a:pt x="0" y="2822829"/>
                    <a:pt x="0" y="2467737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2467737"/>
                  </a:lnTo>
                  <a:lnTo>
                    <a:pt x="25400" y="2467737"/>
                  </a:lnTo>
                  <a:lnTo>
                    <a:pt x="50800" y="2467737"/>
                  </a:lnTo>
                  <a:cubicBezTo>
                    <a:pt x="50800" y="2794254"/>
                    <a:pt x="318897" y="3059557"/>
                    <a:pt x="650367" y="3059557"/>
                  </a:cubicBezTo>
                  <a:lnTo>
                    <a:pt x="11760327" y="3059557"/>
                  </a:lnTo>
                  <a:cubicBezTo>
                    <a:pt x="12091670" y="3059557"/>
                    <a:pt x="12359894" y="2794254"/>
                    <a:pt x="12359894" y="2467737"/>
                  </a:cubicBezTo>
                  <a:lnTo>
                    <a:pt x="12359894" y="642620"/>
                  </a:lnTo>
                  <a:cubicBezTo>
                    <a:pt x="12359894" y="316103"/>
                    <a:pt x="12091797" y="50800"/>
                    <a:pt x="11760327" y="50800"/>
                  </a:cubicBezTo>
                  <a:lnTo>
                    <a:pt x="650367" y="50800"/>
                  </a:lnTo>
                  <a:lnTo>
                    <a:pt x="650367" y="25400"/>
                  </a:lnTo>
                  <a:lnTo>
                    <a:pt x="650367" y="50800"/>
                  </a:lnTo>
                  <a:cubicBezTo>
                    <a:pt x="318897" y="50800"/>
                    <a:pt x="50800" y="316103"/>
                    <a:pt x="50800" y="64262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426666" y="7280821"/>
            <a:ext cx="3429000" cy="428625"/>
            <a:chOff x="0" y="0"/>
            <a:chExt cx="4572000" cy="5715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57200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Weight Initialization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26666" y="7894587"/>
            <a:ext cx="8576667" cy="987624"/>
            <a:chOff x="0" y="0"/>
            <a:chExt cx="11435557" cy="13168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435557" cy="1316832"/>
            </a:xfrm>
            <a:custGeom>
              <a:avLst/>
              <a:gdLst/>
              <a:ahLst/>
              <a:cxnLst/>
              <a:rect l="l" t="t" r="r" b="b"/>
              <a:pathLst>
                <a:path w="11435557" h="1316832">
                  <a:moveTo>
                    <a:pt x="0" y="0"/>
                  </a:moveTo>
                  <a:lnTo>
                    <a:pt x="11435557" y="0"/>
                  </a:lnTo>
                  <a:lnTo>
                    <a:pt x="1143555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1435557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0E4E6"/>
                  </a:solidFill>
                  <a:latin typeface="Barlow"/>
                  <a:ea typeface="Barlow"/>
                  <a:cs typeface="Barlow"/>
                  <a:sym typeface="Barlow"/>
                </a:rPr>
                <a:t>Random vs. PCA-based approaches. Random draws from a uniform or normal distribution.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874</Words>
  <Application>Microsoft Office PowerPoint</Application>
  <PresentationFormat>Custom</PresentationFormat>
  <Paragraphs>108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Barlow</vt:lpstr>
      <vt:lpstr>Calibri</vt:lpstr>
      <vt:lpstr>Libre Baskerville</vt:lpstr>
      <vt:lpstr>Arimo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Expressionism</dc:title>
  <cp:lastModifiedBy>Gita  Neupane</cp:lastModifiedBy>
  <cp:revision>5</cp:revision>
  <dcterms:created xsi:type="dcterms:W3CDTF">2006-08-16T00:00:00Z</dcterms:created>
  <dcterms:modified xsi:type="dcterms:W3CDTF">2025-03-20T05:51:56Z</dcterms:modified>
  <dc:identifier>DAGiKI967d4</dc:identifier>
</cp:coreProperties>
</file>